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72"/>
  </p:notesMasterIdLst>
  <p:sldIdLst>
    <p:sldId id="515" r:id="rId2"/>
    <p:sldId id="591" r:id="rId3"/>
    <p:sldId id="514" r:id="rId4"/>
    <p:sldId id="517" r:id="rId5"/>
    <p:sldId id="518" r:id="rId6"/>
    <p:sldId id="519" r:id="rId7"/>
    <p:sldId id="520" r:id="rId8"/>
    <p:sldId id="584" r:id="rId9"/>
    <p:sldId id="521" r:id="rId10"/>
    <p:sldId id="594" r:id="rId11"/>
    <p:sldId id="598" r:id="rId12"/>
    <p:sldId id="600" r:id="rId13"/>
    <p:sldId id="522" r:id="rId14"/>
    <p:sldId id="523" r:id="rId15"/>
    <p:sldId id="595" r:id="rId16"/>
    <p:sldId id="569" r:id="rId17"/>
    <p:sldId id="599" r:id="rId18"/>
    <p:sldId id="602" r:id="rId19"/>
    <p:sldId id="570" r:id="rId20"/>
    <p:sldId id="571" r:id="rId21"/>
    <p:sldId id="567" r:id="rId22"/>
    <p:sldId id="568" r:id="rId23"/>
    <p:sldId id="560" r:id="rId24"/>
    <p:sldId id="572" r:id="rId25"/>
    <p:sldId id="573" r:id="rId26"/>
    <p:sldId id="525" r:id="rId27"/>
    <p:sldId id="562" r:id="rId28"/>
    <p:sldId id="540" r:id="rId29"/>
    <p:sldId id="541" r:id="rId30"/>
    <p:sldId id="542" r:id="rId31"/>
    <p:sldId id="579" r:id="rId32"/>
    <p:sldId id="605" r:id="rId33"/>
    <p:sldId id="544" r:id="rId34"/>
    <p:sldId id="603" r:id="rId35"/>
    <p:sldId id="577" r:id="rId36"/>
    <p:sldId id="604" r:id="rId37"/>
    <p:sldId id="548" r:id="rId38"/>
    <p:sldId id="546" r:id="rId39"/>
    <p:sldId id="601" r:id="rId40"/>
    <p:sldId id="545" r:id="rId41"/>
    <p:sldId id="580" r:id="rId42"/>
    <p:sldId id="553" r:id="rId43"/>
    <p:sldId id="551" r:id="rId44"/>
    <p:sldId id="552" r:id="rId45"/>
    <p:sldId id="593" r:id="rId46"/>
    <p:sldId id="592" r:id="rId47"/>
    <p:sldId id="587" r:id="rId48"/>
    <p:sldId id="313" r:id="rId49"/>
    <p:sldId id="314" r:id="rId50"/>
    <p:sldId id="316" r:id="rId51"/>
    <p:sldId id="526" r:id="rId52"/>
    <p:sldId id="534" r:id="rId53"/>
    <p:sldId id="527" r:id="rId54"/>
    <p:sldId id="311" r:id="rId55"/>
    <p:sldId id="529" r:id="rId56"/>
    <p:sldId id="530" r:id="rId57"/>
    <p:sldId id="533" r:id="rId58"/>
    <p:sldId id="535" r:id="rId59"/>
    <p:sldId id="558" r:id="rId60"/>
    <p:sldId id="554" r:id="rId61"/>
    <p:sldId id="555" r:id="rId62"/>
    <p:sldId id="581" r:id="rId63"/>
    <p:sldId id="537" r:id="rId64"/>
    <p:sldId id="260" r:id="rId65"/>
    <p:sldId id="559" r:id="rId66"/>
    <p:sldId id="563" r:id="rId67"/>
    <p:sldId id="564" r:id="rId68"/>
    <p:sldId id="565" r:id="rId69"/>
    <p:sldId id="566" r:id="rId70"/>
    <p:sldId id="582"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70242-5E87-2449-93B1-9DEB9796B0DD}" v="154" dt="2024-11-13T06:20:33.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31348"/>
    <p:restoredTop sz="93864"/>
  </p:normalViewPr>
  <p:slideViewPr>
    <p:cSldViewPr snapToGrid="0" snapToObjects="1">
      <p:cViewPr varScale="1">
        <p:scale>
          <a:sx n="109" d="100"/>
          <a:sy n="109" d="100"/>
        </p:scale>
        <p:origin x="21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t>
            </a:r>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361980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10</a:t>
            </a:fld>
            <a:endParaRPr lang="en-US"/>
          </a:p>
        </p:txBody>
      </p:sp>
    </p:spTree>
    <p:extLst>
      <p:ext uri="{BB962C8B-B14F-4D97-AF65-F5344CB8AC3E}">
        <p14:creationId xmlns:p14="http://schemas.microsoft.com/office/powerpoint/2010/main" val="1443800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F5B99-7312-CB83-6F6F-8432913AA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83B4C-E58D-3AD4-A755-0A3EF3C339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0FAE1-114C-A1C6-4896-2FE80F8FBAE2}"/>
              </a:ext>
            </a:extLst>
          </p:cNvPr>
          <p:cNvSpPr>
            <a:spLocks noGrp="1"/>
          </p:cNvSpPr>
          <p:nvPr>
            <p:ph type="body" idx="1"/>
          </p:nvPr>
        </p:nvSpPr>
        <p:spPr/>
        <p:txBody>
          <a:bodyPr/>
          <a:lstStyle/>
          <a:p>
            <a:r>
              <a:rPr lang="en-US" b="0" i="0" dirty="0">
                <a:solidFill>
                  <a:srgbClr val="040C28"/>
                </a:solidFill>
                <a:effectLst/>
                <a:latin typeface="Google Sans"/>
              </a:rPr>
              <a:t>Root Volume: This is the primary volume attached to an EC2 instance when it is launched</a:t>
            </a:r>
            <a:r>
              <a:rPr lang="en-US" b="0" i="0" dirty="0">
                <a:solidFill>
                  <a:srgbClr val="1F1F1F"/>
                </a:solidFill>
                <a:effectLst/>
                <a:latin typeface="Google Sans"/>
              </a:rPr>
              <a:t>. It contains the operating system and boot files, allowing the instance to start and run. EBS Volume: These are additional volumes that can be attached to an EC2 instance to provide additional storage.</a:t>
            </a:r>
            <a:endParaRPr lang="en-US" dirty="0"/>
          </a:p>
        </p:txBody>
      </p:sp>
      <p:sp>
        <p:nvSpPr>
          <p:cNvPr id="4" name="Slide Number Placeholder 3">
            <a:extLst>
              <a:ext uri="{FF2B5EF4-FFF2-40B4-BE49-F238E27FC236}">
                <a16:creationId xmlns:a16="http://schemas.microsoft.com/office/drawing/2014/main" id="{2BDC7687-A954-93CE-0AD2-339BF295B37D}"/>
              </a:ext>
            </a:extLst>
          </p:cNvPr>
          <p:cNvSpPr>
            <a:spLocks noGrp="1"/>
          </p:cNvSpPr>
          <p:nvPr>
            <p:ph type="sldNum" sz="quarter" idx="5"/>
          </p:nvPr>
        </p:nvSpPr>
        <p:spPr/>
        <p:txBody>
          <a:bodyPr/>
          <a:lstStyle/>
          <a:p>
            <a:fld id="{91C65747-E6F5-D94A-981D-658B04DED679}" type="slidenum">
              <a:rPr lang="en-US" smtClean="0"/>
              <a:t>11</a:t>
            </a:fld>
            <a:endParaRPr lang="en-US"/>
          </a:p>
        </p:txBody>
      </p:sp>
    </p:spTree>
    <p:extLst>
      <p:ext uri="{BB962C8B-B14F-4D97-AF65-F5344CB8AC3E}">
        <p14:creationId xmlns:p14="http://schemas.microsoft.com/office/powerpoint/2010/main" val="198852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6791-F664-439F-87DB-17B1DFE20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75A74D-6853-0498-012F-64CDCC21D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7A058-E49F-CB69-565E-538DC390FF75}"/>
              </a:ext>
            </a:extLst>
          </p:cNvPr>
          <p:cNvSpPr>
            <a:spLocks noGrp="1"/>
          </p:cNvSpPr>
          <p:nvPr>
            <p:ph type="body" idx="1"/>
          </p:nvPr>
        </p:nvSpPr>
        <p:spPr/>
        <p:txBody>
          <a:bodyPr/>
          <a:lstStyle/>
          <a:p>
            <a:r>
              <a:rPr lang="en-US" dirty="0"/>
              <a:t>EC2: data in here: instant access</a:t>
            </a:r>
          </a:p>
          <a:p>
            <a:r>
              <a:rPr lang="en-US" dirty="0"/>
              <a:t>S3: long term access</a:t>
            </a:r>
          </a:p>
        </p:txBody>
      </p:sp>
      <p:sp>
        <p:nvSpPr>
          <p:cNvPr id="4" name="Slide Number Placeholder 3">
            <a:extLst>
              <a:ext uri="{FF2B5EF4-FFF2-40B4-BE49-F238E27FC236}">
                <a16:creationId xmlns:a16="http://schemas.microsoft.com/office/drawing/2014/main" id="{B802E351-D3F7-F565-8834-364650B4E3C8}"/>
              </a:ext>
            </a:extLst>
          </p:cNvPr>
          <p:cNvSpPr>
            <a:spLocks noGrp="1"/>
          </p:cNvSpPr>
          <p:nvPr>
            <p:ph type="sldNum" sz="quarter" idx="5"/>
          </p:nvPr>
        </p:nvSpPr>
        <p:spPr/>
        <p:txBody>
          <a:bodyPr/>
          <a:lstStyle/>
          <a:p>
            <a:fld id="{91C65747-E6F5-D94A-981D-658B04DED679}" type="slidenum">
              <a:rPr lang="en-US" smtClean="0"/>
              <a:t>12</a:t>
            </a:fld>
            <a:endParaRPr lang="en-US"/>
          </a:p>
        </p:txBody>
      </p:sp>
    </p:spTree>
    <p:extLst>
      <p:ext uri="{BB962C8B-B14F-4D97-AF65-F5344CB8AC3E}">
        <p14:creationId xmlns:p14="http://schemas.microsoft.com/office/powerpoint/2010/main" val="91176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13</a:t>
            </a:fld>
            <a:endParaRPr lang="en-US"/>
          </a:p>
        </p:txBody>
      </p:sp>
    </p:spTree>
    <p:extLst>
      <p:ext uri="{BB962C8B-B14F-4D97-AF65-F5344CB8AC3E}">
        <p14:creationId xmlns:p14="http://schemas.microsoft.com/office/powerpoint/2010/main" val="2971904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14</a:t>
            </a:fld>
            <a:endParaRPr lang="en-US"/>
          </a:p>
        </p:txBody>
      </p:sp>
    </p:spTree>
    <p:extLst>
      <p:ext uri="{BB962C8B-B14F-4D97-AF65-F5344CB8AC3E}">
        <p14:creationId xmlns:p14="http://schemas.microsoft.com/office/powerpoint/2010/main" val="123420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can do:</a:t>
            </a:r>
          </a:p>
          <a:p>
            <a:endParaRPr lang="en-US" dirty="0"/>
          </a:p>
          <a:p>
            <a:r>
              <a:rPr lang="en-US" dirty="0"/>
              <a:t>…</a:t>
            </a:r>
          </a:p>
          <a:p>
            <a:r>
              <a:rPr lang="en-US" dirty="0"/>
              <a:t>We will get into the habit of start/stop instances ~ when we do so, we are saving money for the course</a:t>
            </a:r>
          </a:p>
        </p:txBody>
      </p:sp>
      <p:sp>
        <p:nvSpPr>
          <p:cNvPr id="4" name="Slide Number Placeholder 3"/>
          <p:cNvSpPr>
            <a:spLocks noGrp="1"/>
          </p:cNvSpPr>
          <p:nvPr>
            <p:ph type="sldNum" sz="quarter" idx="5"/>
          </p:nvPr>
        </p:nvSpPr>
        <p:spPr/>
        <p:txBody>
          <a:bodyPr/>
          <a:lstStyle/>
          <a:p>
            <a:fld id="{91C65747-E6F5-D94A-981D-658B04DED679}" type="slidenum">
              <a:rPr lang="en-US" smtClean="0"/>
              <a:t>16</a:t>
            </a:fld>
            <a:endParaRPr lang="en-US"/>
          </a:p>
        </p:txBody>
      </p:sp>
    </p:spTree>
    <p:extLst>
      <p:ext uri="{BB962C8B-B14F-4D97-AF65-F5344CB8AC3E}">
        <p14:creationId xmlns:p14="http://schemas.microsoft.com/office/powerpoint/2010/main" val="2805551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AAF8-F7A9-7695-742E-A0C527715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C4BA9E-5337-A1F6-197B-F79A05A78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CC7C7-0B67-4F40-159E-25B1006B4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5B8DDB-2C60-7733-DEE6-7954C4428A89}"/>
              </a:ext>
            </a:extLst>
          </p:cNvPr>
          <p:cNvSpPr>
            <a:spLocks noGrp="1"/>
          </p:cNvSpPr>
          <p:nvPr>
            <p:ph type="sldNum" sz="quarter" idx="5"/>
          </p:nvPr>
        </p:nvSpPr>
        <p:spPr/>
        <p:txBody>
          <a:bodyPr/>
          <a:lstStyle/>
          <a:p>
            <a:fld id="{91C65747-E6F5-D94A-981D-658B04DED679}" type="slidenum">
              <a:rPr lang="en-US" smtClean="0"/>
              <a:t>17</a:t>
            </a:fld>
            <a:endParaRPr lang="en-US"/>
          </a:p>
        </p:txBody>
      </p:sp>
    </p:spTree>
    <p:extLst>
      <p:ext uri="{BB962C8B-B14F-4D97-AF65-F5344CB8AC3E}">
        <p14:creationId xmlns:p14="http://schemas.microsoft.com/office/powerpoint/2010/main" val="401935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18</a:t>
            </a:fld>
            <a:endParaRPr lang="en-US"/>
          </a:p>
        </p:txBody>
      </p:sp>
    </p:spTree>
    <p:extLst>
      <p:ext uri="{BB962C8B-B14F-4D97-AF65-F5344CB8AC3E}">
        <p14:creationId xmlns:p14="http://schemas.microsoft.com/office/powerpoint/2010/main" val="4213387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set up a root volume with an operating system: mac, window, </a:t>
            </a:r>
            <a:r>
              <a:rPr lang="en-US" dirty="0" err="1"/>
              <a:t>linux</a:t>
            </a:r>
            <a:endParaRPr lang="en-US" dirty="0"/>
          </a:p>
          <a:p>
            <a:endParaRPr lang="en-US" dirty="0"/>
          </a:p>
          <a:p>
            <a:r>
              <a:rPr lang="en-US" dirty="0"/>
              <a:t>You start an instance ~ which is just computer, then you attach hard drive into it. You get to a point when you like your setting ~ you can create a snapshot or clone your computer right now, and save it for later, so you can always go back to that. (if you are a gamer, it’s Save mode)</a:t>
            </a:r>
          </a:p>
          <a:p>
            <a:endParaRPr lang="en-US" dirty="0"/>
          </a:p>
          <a:p>
            <a:r>
              <a:rPr lang="en-US" dirty="0"/>
              <a:t>That AMI can be made public. </a:t>
            </a:r>
          </a:p>
          <a:p>
            <a:r>
              <a:rPr lang="en-US" dirty="0"/>
              <a:t>Create </a:t>
            </a:r>
            <a:r>
              <a:rPr lang="en-US" dirty="0" err="1"/>
              <a:t>ami</a:t>
            </a:r>
            <a:r>
              <a:rPr lang="en-US" dirty="0"/>
              <a:t> involves … . There’s a cost associated with long term storage of them. </a:t>
            </a:r>
          </a:p>
        </p:txBody>
      </p:sp>
      <p:sp>
        <p:nvSpPr>
          <p:cNvPr id="4" name="Slide Number Placeholder 3"/>
          <p:cNvSpPr>
            <a:spLocks noGrp="1"/>
          </p:cNvSpPr>
          <p:nvPr>
            <p:ph type="sldNum" sz="quarter" idx="5"/>
          </p:nvPr>
        </p:nvSpPr>
        <p:spPr/>
        <p:txBody>
          <a:bodyPr/>
          <a:lstStyle/>
          <a:p>
            <a:fld id="{91C65747-E6F5-D94A-981D-658B04DED679}" type="slidenum">
              <a:rPr lang="en-US" smtClean="0"/>
              <a:t>19</a:t>
            </a:fld>
            <a:endParaRPr lang="en-US"/>
          </a:p>
        </p:txBody>
      </p:sp>
    </p:spTree>
    <p:extLst>
      <p:ext uri="{BB962C8B-B14F-4D97-AF65-F5344CB8AC3E}">
        <p14:creationId xmlns:p14="http://schemas.microsoft.com/office/powerpoint/2010/main" val="131858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Did you specify the correct IP address? ~ this is a common gotcha since it changes day to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20</a:t>
            </a:fld>
            <a:endParaRPr lang="en-US"/>
          </a:p>
        </p:txBody>
      </p:sp>
    </p:spTree>
    <p:extLst>
      <p:ext uri="{BB962C8B-B14F-4D97-AF65-F5344CB8AC3E}">
        <p14:creationId xmlns:p14="http://schemas.microsoft.com/office/powerpoint/2010/main" val="203090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let you in on a secret </a:t>
            </a:r>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1107521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m6a.xlarge which cost …</a:t>
            </a:r>
          </a:p>
          <a:p>
            <a:endParaRPr lang="en-US" dirty="0"/>
          </a:p>
          <a:p>
            <a:r>
              <a:rPr lang="en-US" dirty="0"/>
              <a:t>These sound cheap, but when you have Terabytes of data, it can add up.</a:t>
            </a:r>
          </a:p>
          <a:p>
            <a:r>
              <a:rPr lang="en-US" dirty="0"/>
              <a:t>Way to save money: moving data to cheaper storage. </a:t>
            </a:r>
          </a:p>
        </p:txBody>
      </p:sp>
      <p:sp>
        <p:nvSpPr>
          <p:cNvPr id="4" name="Slide Number Placeholder 3"/>
          <p:cNvSpPr>
            <a:spLocks noGrp="1"/>
          </p:cNvSpPr>
          <p:nvPr>
            <p:ph type="sldNum" sz="quarter" idx="5"/>
          </p:nvPr>
        </p:nvSpPr>
        <p:spPr/>
        <p:txBody>
          <a:bodyPr/>
          <a:lstStyle/>
          <a:p>
            <a:fld id="{91C65747-E6F5-D94A-981D-658B04DED679}" type="slidenum">
              <a:rPr lang="en-US" smtClean="0"/>
              <a:t>21</a:t>
            </a:fld>
            <a:endParaRPr lang="en-US"/>
          </a:p>
        </p:txBody>
      </p:sp>
    </p:spTree>
    <p:extLst>
      <p:ext uri="{BB962C8B-B14F-4D97-AF65-F5344CB8AC3E}">
        <p14:creationId xmlns:p14="http://schemas.microsoft.com/office/powerpoint/2010/main" val="186486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get unfortunate surprise by this monthly billing. </a:t>
            </a:r>
          </a:p>
          <a:p>
            <a:endParaRPr lang="en-US" dirty="0"/>
          </a:p>
          <a:p>
            <a:r>
              <a:rPr lang="en-US" dirty="0"/>
              <a:t>Be aware of regions: if you have an instance in Oregon, and forget about it, cost will add up. And will see it at the end of the month. </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22</a:t>
            </a:fld>
            <a:endParaRPr lang="en-US"/>
          </a:p>
        </p:txBody>
      </p:sp>
    </p:spTree>
    <p:extLst>
      <p:ext uri="{BB962C8B-B14F-4D97-AF65-F5344CB8AC3E}">
        <p14:creationId xmlns:p14="http://schemas.microsoft.com/office/powerpoint/2010/main" val="2703980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quick intro cloud computing </a:t>
            </a:r>
          </a:p>
          <a:p>
            <a:endParaRPr lang="en-US" dirty="0"/>
          </a:p>
          <a:p>
            <a:r>
              <a:rPr lang="en-US" dirty="0"/>
              <a:t>Link to console ~ we will have a unique link to our console</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23</a:t>
            </a:fld>
            <a:endParaRPr lang="en-US"/>
          </a:p>
        </p:txBody>
      </p:sp>
    </p:spTree>
    <p:extLst>
      <p:ext uri="{BB962C8B-B14F-4D97-AF65-F5344CB8AC3E}">
        <p14:creationId xmlns:p14="http://schemas.microsoft.com/office/powerpoint/2010/main" val="1052487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simplified the security: you all have the same log in, file access, open ports.</a:t>
            </a:r>
          </a:p>
          <a:p>
            <a:r>
              <a:rPr lang="en-US" dirty="0"/>
              <a:t>In your own world, you wont want to do this: you would want to create your own key to be more secure to be able to protect your data. </a:t>
            </a:r>
          </a:p>
        </p:txBody>
      </p:sp>
      <p:sp>
        <p:nvSpPr>
          <p:cNvPr id="4" name="Slide Number Placeholder 3"/>
          <p:cNvSpPr>
            <a:spLocks noGrp="1"/>
          </p:cNvSpPr>
          <p:nvPr>
            <p:ph type="sldNum" sz="quarter" idx="5"/>
          </p:nvPr>
        </p:nvSpPr>
        <p:spPr/>
        <p:txBody>
          <a:bodyPr/>
          <a:lstStyle/>
          <a:p>
            <a:fld id="{91C65747-E6F5-D94A-981D-658B04DED679}" type="slidenum">
              <a:rPr lang="en-US" smtClean="0"/>
              <a:t>25</a:t>
            </a:fld>
            <a:endParaRPr lang="en-US"/>
          </a:p>
        </p:txBody>
      </p:sp>
    </p:spTree>
    <p:extLst>
      <p:ext uri="{BB962C8B-B14F-4D97-AF65-F5344CB8AC3E}">
        <p14:creationId xmlns:p14="http://schemas.microsoft.com/office/powerpoint/2010/main" val="3540569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26</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Now if you go to the course wiki, we have instruction : we have a link in the course page.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27</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29</a:t>
            </a:fld>
            <a:endParaRPr lang="en-US"/>
          </a:p>
        </p:txBody>
      </p:sp>
    </p:spTree>
    <p:extLst>
      <p:ext uri="{BB962C8B-B14F-4D97-AF65-F5344CB8AC3E}">
        <p14:creationId xmlns:p14="http://schemas.microsoft.com/office/powerpoint/2010/main" val="2936674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30</a:t>
            </a:fld>
            <a:endParaRPr lang="en-US"/>
          </a:p>
        </p:txBody>
      </p:sp>
    </p:spTree>
    <p:extLst>
      <p:ext uri="{BB962C8B-B14F-4D97-AF65-F5344CB8AC3E}">
        <p14:creationId xmlns:p14="http://schemas.microsoft.com/office/powerpoint/2010/main" val="2453781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important: since we have many instances, to avoid logging in to the same instance, name instance using your name. </a:t>
            </a:r>
          </a:p>
        </p:txBody>
      </p:sp>
      <p:sp>
        <p:nvSpPr>
          <p:cNvPr id="4" name="Slide Number Placeholder 3"/>
          <p:cNvSpPr>
            <a:spLocks noGrp="1"/>
          </p:cNvSpPr>
          <p:nvPr>
            <p:ph type="sldNum" sz="quarter" idx="5"/>
          </p:nvPr>
        </p:nvSpPr>
        <p:spPr/>
        <p:txBody>
          <a:bodyPr/>
          <a:lstStyle/>
          <a:p>
            <a:fld id="{91C65747-E6F5-D94A-981D-658B04DED679}" type="slidenum">
              <a:rPr lang="en-US" smtClean="0"/>
              <a:t>31</a:t>
            </a:fld>
            <a:endParaRPr lang="en-US"/>
          </a:p>
        </p:txBody>
      </p:sp>
    </p:spTree>
    <p:extLst>
      <p:ext uri="{BB962C8B-B14F-4D97-AF65-F5344CB8AC3E}">
        <p14:creationId xmlns:p14="http://schemas.microsoft.com/office/powerpoint/2010/main" val="2813266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5EBD6-9F72-FBE4-9DAD-F1C0BF295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0C683-290B-289D-BAC6-4C12563B8E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1C10D-85B6-0835-F1D1-019A32BF1A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28AC1F-BABB-E614-ADC3-91309252775E}"/>
              </a:ext>
            </a:extLst>
          </p:cNvPr>
          <p:cNvSpPr>
            <a:spLocks noGrp="1"/>
          </p:cNvSpPr>
          <p:nvPr>
            <p:ph type="sldNum" sz="quarter" idx="5"/>
          </p:nvPr>
        </p:nvSpPr>
        <p:spPr/>
        <p:txBody>
          <a:bodyPr/>
          <a:lstStyle/>
          <a:p>
            <a:fld id="{91C65747-E6F5-D94A-981D-658B04DED679}" type="slidenum">
              <a:rPr lang="en-US" smtClean="0"/>
              <a:t>32</a:t>
            </a:fld>
            <a:endParaRPr lang="en-US"/>
          </a:p>
        </p:txBody>
      </p:sp>
    </p:spTree>
    <p:extLst>
      <p:ext uri="{BB962C8B-B14F-4D97-AF65-F5344CB8AC3E}">
        <p14:creationId xmlns:p14="http://schemas.microsoft.com/office/powerpoint/2010/main" val="2173537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3</a:t>
            </a:fld>
            <a:endParaRPr lang="en-US"/>
          </a:p>
        </p:txBody>
      </p:sp>
    </p:spTree>
    <p:extLst>
      <p:ext uri="{BB962C8B-B14F-4D97-AF65-F5344CB8AC3E}">
        <p14:creationId xmlns:p14="http://schemas.microsoft.com/office/powerpoint/2010/main" val="2660424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ECC06-F09D-65A6-BF16-E866B1082F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E4B1F-3F68-5C40-6D61-9426B421F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E3C329-6C6E-ED60-2DC4-00D5BB76CF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FF6438-EA23-84E4-995F-E0289F7B60A9}"/>
              </a:ext>
            </a:extLst>
          </p:cNvPr>
          <p:cNvSpPr>
            <a:spLocks noGrp="1"/>
          </p:cNvSpPr>
          <p:nvPr>
            <p:ph type="sldNum" sz="quarter" idx="5"/>
          </p:nvPr>
        </p:nvSpPr>
        <p:spPr/>
        <p:txBody>
          <a:bodyPr/>
          <a:lstStyle/>
          <a:p>
            <a:fld id="{91C65747-E6F5-D94A-981D-658B04DED679}" type="slidenum">
              <a:rPr lang="en-US" smtClean="0"/>
              <a:t>34</a:t>
            </a:fld>
            <a:endParaRPr lang="en-US"/>
          </a:p>
        </p:txBody>
      </p:sp>
    </p:spTree>
    <p:extLst>
      <p:ext uri="{BB962C8B-B14F-4D97-AF65-F5344CB8AC3E}">
        <p14:creationId xmlns:p14="http://schemas.microsoft.com/office/powerpoint/2010/main" val="2233212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35</a:t>
            </a:fld>
            <a:endParaRPr lang="en-US"/>
          </a:p>
        </p:txBody>
      </p:sp>
    </p:spTree>
    <p:extLst>
      <p:ext uri="{BB962C8B-B14F-4D97-AF65-F5344CB8AC3E}">
        <p14:creationId xmlns:p14="http://schemas.microsoft.com/office/powerpoint/2010/main" val="1809019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36</a:t>
            </a:fld>
            <a:endParaRPr lang="en-US"/>
          </a:p>
        </p:txBody>
      </p:sp>
    </p:spTree>
    <p:extLst>
      <p:ext uri="{BB962C8B-B14F-4D97-AF65-F5344CB8AC3E}">
        <p14:creationId xmlns:p14="http://schemas.microsoft.com/office/powerpoint/2010/main" val="3431947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allow SSH and HTTP access into it, from anywhere, basically.</a:t>
            </a:r>
          </a:p>
          <a:p>
            <a:r>
              <a:rPr lang="en-US" dirty="0"/>
              <a:t>Also set up certain port (port 8888) to allow </a:t>
            </a:r>
            <a:r>
              <a:rPr lang="en-US" dirty="0" err="1"/>
              <a:t>jupyter</a:t>
            </a:r>
            <a:r>
              <a:rPr lang="en-US" dirty="0"/>
              <a:t> access. </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37</a:t>
            </a:fld>
            <a:endParaRPr lang="en-US"/>
          </a:p>
        </p:txBody>
      </p:sp>
    </p:spTree>
    <p:extLst>
      <p:ext uri="{BB962C8B-B14F-4D97-AF65-F5344CB8AC3E}">
        <p14:creationId xmlns:p14="http://schemas.microsoft.com/office/powerpoint/2010/main" val="4001480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volume: where most of the software system and tools live</a:t>
            </a:r>
          </a:p>
          <a:p>
            <a:r>
              <a:rPr lang="en-US" dirty="0"/>
              <a:t>The other one is where the data will go that we will download and compute on.</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38</a:t>
            </a:fld>
            <a:endParaRPr lang="en-US"/>
          </a:p>
        </p:txBody>
      </p:sp>
    </p:spTree>
    <p:extLst>
      <p:ext uri="{BB962C8B-B14F-4D97-AF65-F5344CB8AC3E}">
        <p14:creationId xmlns:p14="http://schemas.microsoft.com/office/powerpoint/2010/main" val="2218494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D7BCA-D935-A420-3264-3ADF2F0A3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E68DD-EA6E-A193-B0A7-8BD0798FA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49796-9314-028D-5D2F-E11E46EC9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181980-7A5F-CE93-2F86-A6D73D7245FF}"/>
              </a:ext>
            </a:extLst>
          </p:cNvPr>
          <p:cNvSpPr>
            <a:spLocks noGrp="1"/>
          </p:cNvSpPr>
          <p:nvPr>
            <p:ph type="sldNum" sz="quarter" idx="5"/>
          </p:nvPr>
        </p:nvSpPr>
        <p:spPr/>
        <p:txBody>
          <a:bodyPr/>
          <a:lstStyle/>
          <a:p>
            <a:fld id="{91C65747-E6F5-D94A-981D-658B04DED679}" type="slidenum">
              <a:rPr lang="en-US" smtClean="0"/>
              <a:t>39</a:t>
            </a:fld>
            <a:endParaRPr lang="en-US"/>
          </a:p>
        </p:txBody>
      </p:sp>
    </p:spTree>
    <p:extLst>
      <p:ext uri="{BB962C8B-B14F-4D97-AF65-F5344CB8AC3E}">
        <p14:creationId xmlns:p14="http://schemas.microsoft.com/office/powerpoint/2010/main" val="2706656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44</a:t>
            </a:fld>
            <a:endParaRPr lang="en-US"/>
          </a:p>
        </p:txBody>
      </p:sp>
    </p:spTree>
    <p:extLst>
      <p:ext uri="{BB962C8B-B14F-4D97-AF65-F5344CB8AC3E}">
        <p14:creationId xmlns:p14="http://schemas.microsoft.com/office/powerpoint/2010/main" val="3527401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47</a:t>
            </a:fld>
            <a:endParaRPr lang="en-US"/>
          </a:p>
        </p:txBody>
      </p:sp>
    </p:spTree>
    <p:extLst>
      <p:ext uri="{BB962C8B-B14F-4D97-AF65-F5344CB8AC3E}">
        <p14:creationId xmlns:p14="http://schemas.microsoft.com/office/powerpoint/2010/main" val="3529389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48</a:t>
            </a:fld>
            <a:endParaRPr lang="en-US"/>
          </a:p>
        </p:txBody>
      </p:sp>
    </p:spTree>
    <p:extLst>
      <p:ext uri="{BB962C8B-B14F-4D97-AF65-F5344CB8AC3E}">
        <p14:creationId xmlns:p14="http://schemas.microsoft.com/office/powerpoint/2010/main" val="1187026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51</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amount of sequencing data we can produce is growing faster than the increasing disk availability per dollar</a:t>
            </a:r>
          </a:p>
        </p:txBody>
      </p:sp>
      <p:sp>
        <p:nvSpPr>
          <p:cNvPr id="4" name="Slide Number Placeholder 3"/>
          <p:cNvSpPr>
            <a:spLocks noGrp="1"/>
          </p:cNvSpPr>
          <p:nvPr>
            <p:ph type="sldNum" sz="quarter" idx="5"/>
          </p:nvPr>
        </p:nvSpPr>
        <p:spPr/>
        <p:txBody>
          <a:bodyPr/>
          <a:lstStyle/>
          <a:p>
            <a:fld id="{91C65747-E6F5-D94A-981D-658B04DED679}" type="slidenum">
              <a:rPr lang="en-US" smtClean="0"/>
              <a:t>4</a:t>
            </a:fld>
            <a:endParaRPr lang="en-US"/>
          </a:p>
        </p:txBody>
      </p:sp>
    </p:spTree>
    <p:extLst>
      <p:ext uri="{BB962C8B-B14F-4D97-AF65-F5344CB8AC3E}">
        <p14:creationId xmlns:p14="http://schemas.microsoft.com/office/powerpoint/2010/main" val="250286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53</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You can use the cat command to view the file.</a:t>
            </a:r>
          </a:p>
          <a:p>
            <a:r>
              <a:rPr lang="en-US" dirty="0"/>
              <a:t>Or my preferred way: use less</a:t>
            </a:r>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55</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56</a:t>
            </a:fld>
            <a:endParaRPr lang="en-US"/>
          </a:p>
        </p:txBody>
      </p:sp>
    </p:spTree>
    <p:extLst>
      <p:ext uri="{BB962C8B-B14F-4D97-AF65-F5344CB8AC3E}">
        <p14:creationId xmlns:p14="http://schemas.microsoft.com/office/powerpoint/2010/main" val="845994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57</a:t>
            </a:fld>
            <a:endParaRPr lang="en-US"/>
          </a:p>
        </p:txBody>
      </p:sp>
    </p:spTree>
    <p:extLst>
      <p:ext uri="{BB962C8B-B14F-4D97-AF65-F5344CB8AC3E}">
        <p14:creationId xmlns:p14="http://schemas.microsoft.com/office/powerpoint/2010/main" val="3240634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61</a:t>
            </a:fld>
            <a:endParaRPr lang="en-US"/>
          </a:p>
        </p:txBody>
      </p:sp>
    </p:spTree>
    <p:extLst>
      <p:ext uri="{BB962C8B-B14F-4D97-AF65-F5344CB8AC3E}">
        <p14:creationId xmlns:p14="http://schemas.microsoft.com/office/powerpoint/2010/main" val="2734240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1606593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S3: longer term storage</a:t>
            </a:r>
          </a:p>
          <a:p>
            <a:r>
              <a:rPr lang="en-US" dirty="0"/>
              <a:t>They also have Glacier storage: which is cheaper</a:t>
            </a:r>
          </a:p>
        </p:txBody>
      </p:sp>
      <p:sp>
        <p:nvSpPr>
          <p:cNvPr id="4" name="Slide Number Placeholder 3"/>
          <p:cNvSpPr>
            <a:spLocks noGrp="1"/>
          </p:cNvSpPr>
          <p:nvPr>
            <p:ph type="sldNum" sz="quarter" idx="5"/>
          </p:nvPr>
        </p:nvSpPr>
        <p:spPr/>
        <p:txBody>
          <a:bodyPr/>
          <a:lstStyle/>
          <a:p>
            <a:fld id="{91C65747-E6F5-D94A-981D-658B04DED679}" type="slidenum">
              <a:rPr lang="en-US" smtClean="0"/>
              <a:t>66</a:t>
            </a:fld>
            <a:endParaRPr lang="en-US"/>
          </a:p>
        </p:txBody>
      </p:sp>
    </p:spTree>
    <p:extLst>
      <p:ext uri="{BB962C8B-B14F-4D97-AF65-F5344CB8AC3E}">
        <p14:creationId xmlns:p14="http://schemas.microsoft.com/office/powerpoint/2010/main" val="291189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75539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doubling time of sequencing is much shorter than the doubling time of storage and network bandwidth, CPU speed</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352119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a:t>
            </a:fld>
            <a:endParaRPr lang="en-US"/>
          </a:p>
        </p:txBody>
      </p:sp>
    </p:spTree>
    <p:extLst>
      <p:ext uri="{BB962C8B-B14F-4D97-AF65-F5344CB8AC3E}">
        <p14:creationId xmlns:p14="http://schemas.microsoft.com/office/powerpoint/2010/main" val="217986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7</a:t>
            </a:fld>
            <a:endParaRPr lang="en-US"/>
          </a:p>
        </p:txBody>
      </p:sp>
    </p:spTree>
    <p:extLst>
      <p:ext uri="{BB962C8B-B14F-4D97-AF65-F5344CB8AC3E}">
        <p14:creationId xmlns:p14="http://schemas.microsoft.com/office/powerpoint/2010/main" val="406307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course, We will use </a:t>
            </a:r>
            <a:r>
              <a:rPr lang="en-US" dirty="0" err="1"/>
              <a:t>amzon</a:t>
            </a:r>
            <a:r>
              <a:rPr lang="en-US" dirty="0"/>
              <a:t> web service , but most concepts are similar to other major cloud providers</a:t>
            </a:r>
          </a:p>
          <a:p>
            <a:endParaRPr lang="en-US" dirty="0"/>
          </a:p>
          <a:p>
            <a:r>
              <a:rPr lang="en-US" dirty="0"/>
              <a:t>The service we will use primarily is EC2 </a:t>
            </a:r>
          </a:p>
        </p:txBody>
      </p:sp>
      <p:sp>
        <p:nvSpPr>
          <p:cNvPr id="4" name="Slide Number Placeholder 3"/>
          <p:cNvSpPr>
            <a:spLocks noGrp="1"/>
          </p:cNvSpPr>
          <p:nvPr>
            <p:ph type="sldNum" sz="quarter" idx="5"/>
          </p:nvPr>
        </p:nvSpPr>
        <p:spPr/>
        <p:txBody>
          <a:bodyPr/>
          <a:lstStyle/>
          <a:p>
            <a:fld id="{91C65747-E6F5-D94A-981D-658B04DED679}" type="slidenum">
              <a:rPr lang="en-US" smtClean="0"/>
              <a:t>8</a:t>
            </a:fld>
            <a:endParaRPr lang="en-US"/>
          </a:p>
        </p:txBody>
      </p:sp>
    </p:spTree>
    <p:extLst>
      <p:ext uri="{BB962C8B-B14F-4D97-AF65-F5344CB8AC3E}">
        <p14:creationId xmlns:p14="http://schemas.microsoft.com/office/powerpoint/2010/main" val="269305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9</a:t>
            </a:fld>
            <a:endParaRPr lang="en-US"/>
          </a:p>
        </p:txBody>
      </p:sp>
    </p:spTree>
    <p:extLst>
      <p:ext uri="{BB962C8B-B14F-4D97-AF65-F5344CB8AC3E}">
        <p14:creationId xmlns:p14="http://schemas.microsoft.com/office/powerpoint/2010/main" val="3970169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64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177574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133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squar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
        <p:nvSpPr>
          <p:cNvPr id="4" name="TextBox 3">
            <a:extLst>
              <a:ext uri="{FF2B5EF4-FFF2-40B4-BE49-F238E27FC236}">
                <a16:creationId xmlns:a16="http://schemas.microsoft.com/office/drawing/2014/main" id="{ECC2778C-49C7-EB60-3A41-1B26A9C6B14C}"/>
              </a:ext>
            </a:extLst>
          </p:cNvPr>
          <p:cNvSpPr txBox="1">
            <a:spLocks noChangeArrowheads="1"/>
          </p:cNvSpPr>
          <p:nvPr userDrawn="1"/>
        </p:nvSpPr>
        <p:spPr bwMode="auto">
          <a:xfrm>
            <a:off x="111760" y="6447904"/>
            <a:ext cx="25213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b="1" dirty="0">
                <a:solidFill>
                  <a:schemeClr val="bg1"/>
                </a:solidFill>
                <a:latin typeface="Calibri" charset="0"/>
                <a:cs typeface="Calibri" charset="0"/>
              </a:rPr>
              <a:t>Module 0 </a:t>
            </a: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hyperlink" Target="http://www.biostars.org/p/7020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4.pn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9.png"/><Relationship Id="rId15" Type="http://schemas.openxmlformats.org/officeDocument/2006/relationships/image" Target="../media/image17.svg"/><Relationship Id="rId10" Type="http://schemas.openxmlformats.org/officeDocument/2006/relationships/image" Target="../media/image26.png"/><Relationship Id="rId4" Type="http://schemas.openxmlformats.org/officeDocument/2006/relationships/image" Target="../media/image15.svg"/><Relationship Id="rId9" Type="http://schemas.openxmlformats.org/officeDocument/2006/relationships/image" Target="../media/image25.svg"/><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9.svg"/><Relationship Id="rId4" Type="http://schemas.openxmlformats.org/officeDocument/2006/relationships/image" Target="../media/image15.sv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rnabio.org/module-00-setup/0000/06/01/Intro_to_AW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aws.amazon.com/conso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https://rnabio.org/module-00-setup/0000/07/01/Log_into_Comput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9.svg"/><Relationship Id="rId4" Type="http://schemas.openxmlformats.org/officeDocument/2006/relationships/image" Target="../media/image15.sv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23.sv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17.sv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mailto:ubuntu@[public.ip.addres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4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azure.microsoft.com/en-us/" TargetMode="External"/><Relationship Id="rId4" Type="http://schemas.openxmlformats.org/officeDocument/2006/relationships/hyperlink" Target="https://cloud.google.com/"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Module 0:</a:t>
            </a:r>
          </a:p>
          <a:p>
            <a:pPr algn="r" eaLnBrk="1" hangingPunct="1"/>
            <a:r>
              <a:rPr lang="en-US" sz="2000"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10-23, 2024</a:t>
            </a:r>
          </a:p>
        </p:txBody>
      </p:sp>
    </p:spTree>
    <p:extLst>
      <p:ext uri="{BB962C8B-B14F-4D97-AF65-F5344CB8AC3E}">
        <p14:creationId xmlns:p14="http://schemas.microsoft.com/office/powerpoint/2010/main" val="1530287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7019-73E2-08B2-C9CB-59851153AE33}"/>
              </a:ext>
            </a:extLst>
          </p:cNvPr>
          <p:cNvSpPr>
            <a:spLocks noGrp="1"/>
          </p:cNvSpPr>
          <p:nvPr>
            <p:ph type="title"/>
          </p:nvPr>
        </p:nvSpPr>
        <p:spPr/>
        <p:txBody>
          <a:bodyPr/>
          <a:lstStyle/>
          <a:p>
            <a:r>
              <a:rPr lang="en-US" dirty="0"/>
              <a:t>EC2 (ECC)</a:t>
            </a:r>
          </a:p>
        </p:txBody>
      </p:sp>
      <p:sp>
        <p:nvSpPr>
          <p:cNvPr id="4" name="Content Placeholder 2">
            <a:extLst>
              <a:ext uri="{FF2B5EF4-FFF2-40B4-BE49-F238E27FC236}">
                <a16:creationId xmlns:a16="http://schemas.microsoft.com/office/drawing/2014/main" id="{68D729FC-7B06-6145-A6A7-D7963975918F}"/>
              </a:ext>
            </a:extLst>
          </p:cNvPr>
          <p:cNvSpPr>
            <a:spLocks noGrp="1"/>
          </p:cNvSpPr>
          <p:nvPr>
            <p:ph idx="1"/>
          </p:nvPr>
        </p:nvSpPr>
        <p:spPr>
          <a:xfrm>
            <a:off x="838200" y="1825625"/>
            <a:ext cx="10515600" cy="2577042"/>
          </a:xfrm>
        </p:spPr>
        <p:txBody>
          <a:bodyPr/>
          <a:lstStyle/>
          <a:p>
            <a:r>
              <a:rPr lang="en-US" dirty="0"/>
              <a:t>Elastic: can increase or decrease capacity dynamically</a:t>
            </a:r>
          </a:p>
          <a:p>
            <a:r>
              <a:rPr lang="en-US" dirty="0"/>
              <a:t>Cloud: internet, or intranet</a:t>
            </a:r>
          </a:p>
          <a:p>
            <a:r>
              <a:rPr lang="en-US" dirty="0"/>
              <a:t>Compute: program</a:t>
            </a:r>
          </a:p>
          <a:p>
            <a:pPr marL="0" indent="0">
              <a:buNone/>
            </a:pPr>
            <a:r>
              <a:rPr lang="en-US" dirty="0"/>
              <a:t>-&gt; An AWS service that allows you to configure and </a:t>
            </a:r>
            <a:r>
              <a:rPr lang="en-US" dirty="0">
                <a:solidFill>
                  <a:srgbClr val="FF0000"/>
                </a:solidFill>
              </a:rPr>
              <a:t>rent computers </a:t>
            </a:r>
            <a:r>
              <a:rPr lang="en-US" dirty="0"/>
              <a:t>to meet your compute needs on an </a:t>
            </a:r>
            <a:r>
              <a:rPr lang="en-US" dirty="0">
                <a:solidFill>
                  <a:srgbClr val="FF0000"/>
                </a:solidFill>
              </a:rPr>
              <a:t>as needed basis</a:t>
            </a:r>
            <a:r>
              <a:rPr lang="en-US" dirty="0"/>
              <a:t>.</a:t>
            </a:r>
          </a:p>
          <a:p>
            <a:pPr marL="0" indent="0">
              <a:buNone/>
            </a:pPr>
            <a:endParaRPr lang="en-US" dirty="0"/>
          </a:p>
          <a:p>
            <a:pPr marL="0" indent="0">
              <a:buNone/>
            </a:pPr>
            <a:endParaRPr lang="en-US" dirty="0"/>
          </a:p>
          <a:p>
            <a:pPr marL="0" indent="0">
              <a:buNone/>
            </a:pPr>
            <a:endParaRPr lang="en-US" dirty="0"/>
          </a:p>
        </p:txBody>
      </p:sp>
      <p:pic>
        <p:nvPicPr>
          <p:cNvPr id="7" name="Picture 6" descr="aws-logo.png">
            <a:extLst>
              <a:ext uri="{FF2B5EF4-FFF2-40B4-BE49-F238E27FC236}">
                <a16:creationId xmlns:a16="http://schemas.microsoft.com/office/drawing/2014/main" id="{BB86074B-AFE3-0E94-12D4-FF480258C5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62461" y="360984"/>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Graphic 8" descr="Computer with solid fill">
            <a:extLst>
              <a:ext uri="{FF2B5EF4-FFF2-40B4-BE49-F238E27FC236}">
                <a16:creationId xmlns:a16="http://schemas.microsoft.com/office/drawing/2014/main" id="{8032815A-04C9-65D9-7A2F-6104E910E1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1199" y="4020608"/>
            <a:ext cx="2472267" cy="2472267"/>
          </a:xfrm>
          <a:prstGeom prst="rect">
            <a:avLst/>
          </a:prstGeom>
        </p:spPr>
      </p:pic>
    </p:spTree>
    <p:extLst>
      <p:ext uri="{BB962C8B-B14F-4D97-AF65-F5344CB8AC3E}">
        <p14:creationId xmlns:p14="http://schemas.microsoft.com/office/powerpoint/2010/main" val="1408797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BC5FB-04D4-E3EE-A45E-804E0964ABB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34B229F-75C1-2A14-E6C1-FE97BFD8E548}"/>
              </a:ext>
            </a:extLst>
          </p:cNvPr>
          <p:cNvSpPr>
            <a:spLocks noGrp="1"/>
          </p:cNvSpPr>
          <p:nvPr>
            <p:ph type="title"/>
          </p:nvPr>
        </p:nvSpPr>
        <p:spPr>
          <a:xfrm>
            <a:off x="0" y="365125"/>
            <a:ext cx="12192000" cy="1325563"/>
          </a:xfrm>
        </p:spPr>
        <p:txBody>
          <a:bodyPr/>
          <a:lstStyle/>
          <a:p>
            <a:r>
              <a:rPr lang="en-US" dirty="0"/>
              <a:t>Types of volumes on your instance (rented computer)</a:t>
            </a:r>
          </a:p>
        </p:txBody>
      </p:sp>
      <p:pic>
        <p:nvPicPr>
          <p:cNvPr id="5" name="Content Placeholder 4" descr="Monitor with solid fill">
            <a:extLst>
              <a:ext uri="{FF2B5EF4-FFF2-40B4-BE49-F238E27FC236}">
                <a16:creationId xmlns:a16="http://schemas.microsoft.com/office/drawing/2014/main" id="{BC3A3CA0-43EE-8B15-6666-1F7A190C90BE}"/>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sp>
        <p:nvSpPr>
          <p:cNvPr id="12" name="TextBox 11">
            <a:extLst>
              <a:ext uri="{FF2B5EF4-FFF2-40B4-BE49-F238E27FC236}">
                <a16:creationId xmlns:a16="http://schemas.microsoft.com/office/drawing/2014/main" id="{39CFF044-5C46-21D0-8299-7B4584369381}"/>
              </a:ext>
            </a:extLst>
          </p:cNvPr>
          <p:cNvSpPr txBox="1"/>
          <p:nvPr/>
        </p:nvSpPr>
        <p:spPr>
          <a:xfrm>
            <a:off x="1205180" y="5209021"/>
            <a:ext cx="10929258" cy="1200329"/>
          </a:xfrm>
          <a:prstGeom prst="rect">
            <a:avLst/>
          </a:prstGeom>
          <a:noFill/>
        </p:spPr>
        <p:txBody>
          <a:bodyPr wrap="square" rtlCol="0">
            <a:spAutoFit/>
          </a:bodyPr>
          <a:lstStyle/>
          <a:p>
            <a:r>
              <a:rPr lang="en-US" sz="2400" b="1" dirty="0"/>
              <a:t>EBS</a:t>
            </a:r>
            <a:endParaRPr lang="en-US" sz="2400" dirty="0"/>
          </a:p>
          <a:p>
            <a:r>
              <a:rPr lang="en-US" sz="2400" dirty="0"/>
              <a:t>(elastic block storage)</a:t>
            </a:r>
          </a:p>
          <a:p>
            <a:r>
              <a:rPr lang="en-US" sz="2400" dirty="0"/>
              <a:t>Storage volume that can be attached to an EC2 instance to provide additional storage.</a:t>
            </a:r>
          </a:p>
        </p:txBody>
      </p:sp>
      <p:sp>
        <p:nvSpPr>
          <p:cNvPr id="2" name="TextBox 1">
            <a:extLst>
              <a:ext uri="{FF2B5EF4-FFF2-40B4-BE49-F238E27FC236}">
                <a16:creationId xmlns:a16="http://schemas.microsoft.com/office/drawing/2014/main" id="{C1FE4376-2A44-0B1C-0FB8-2ED19683DC25}"/>
              </a:ext>
            </a:extLst>
          </p:cNvPr>
          <p:cNvSpPr txBox="1"/>
          <p:nvPr/>
        </p:nvSpPr>
        <p:spPr>
          <a:xfrm>
            <a:off x="4781803" y="3013501"/>
            <a:ext cx="751333" cy="830997"/>
          </a:xfrm>
          <a:prstGeom prst="rect">
            <a:avLst/>
          </a:prstGeom>
          <a:noFill/>
        </p:spPr>
        <p:txBody>
          <a:bodyPr wrap="square" rtlCol="0">
            <a:spAutoFit/>
          </a:bodyPr>
          <a:lstStyle/>
          <a:p>
            <a:r>
              <a:rPr lang="en-US" sz="4800" dirty="0"/>
              <a:t>+</a:t>
            </a:r>
          </a:p>
        </p:txBody>
      </p:sp>
      <p:sp>
        <p:nvSpPr>
          <p:cNvPr id="3" name="TextBox 2">
            <a:extLst>
              <a:ext uri="{FF2B5EF4-FFF2-40B4-BE49-F238E27FC236}">
                <a16:creationId xmlns:a16="http://schemas.microsoft.com/office/drawing/2014/main" id="{9933BB3C-D168-8A43-D4EB-D227F8686CB6}"/>
              </a:ext>
            </a:extLst>
          </p:cNvPr>
          <p:cNvSpPr txBox="1"/>
          <p:nvPr/>
        </p:nvSpPr>
        <p:spPr>
          <a:xfrm>
            <a:off x="2374368" y="4846513"/>
            <a:ext cx="3407229" cy="461665"/>
          </a:xfrm>
          <a:prstGeom prst="rect">
            <a:avLst/>
          </a:prstGeom>
          <a:noFill/>
        </p:spPr>
        <p:txBody>
          <a:bodyPr wrap="square" rtlCol="0">
            <a:spAutoFit/>
          </a:bodyPr>
          <a:lstStyle/>
          <a:p>
            <a:r>
              <a:rPr lang="en-US" sz="2400" dirty="0"/>
              <a:t>Root volume</a:t>
            </a:r>
          </a:p>
        </p:txBody>
      </p:sp>
      <p:pic>
        <p:nvPicPr>
          <p:cNvPr id="6" name="Graphic 5" descr="Database outline">
            <a:extLst>
              <a:ext uri="{FF2B5EF4-FFF2-40B4-BE49-F238E27FC236}">
                <a16:creationId xmlns:a16="http://schemas.microsoft.com/office/drawing/2014/main" id="{F49BE25F-D29F-4DB6-1E8B-72824BA3E4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8881" y="2323648"/>
            <a:ext cx="2021857" cy="2021857"/>
          </a:xfrm>
          <a:prstGeom prst="rect">
            <a:avLst/>
          </a:prstGeom>
        </p:spPr>
      </p:pic>
      <p:pic>
        <p:nvPicPr>
          <p:cNvPr id="8" name="Picture 2" descr="Solid state drive - Free computer icons">
            <a:extLst>
              <a:ext uri="{FF2B5EF4-FFF2-40B4-BE49-F238E27FC236}">
                <a16:creationId xmlns:a16="http://schemas.microsoft.com/office/drawing/2014/main" id="{64860541-EAF0-6A81-65AA-BC3B7ACD3E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0738" y="3184655"/>
            <a:ext cx="895492" cy="8954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DF0560-02B7-CA0C-EDF4-02028C5809E5}"/>
              </a:ext>
            </a:extLst>
          </p:cNvPr>
          <p:cNvSpPr txBox="1"/>
          <p:nvPr/>
        </p:nvSpPr>
        <p:spPr>
          <a:xfrm>
            <a:off x="5977123" y="4846513"/>
            <a:ext cx="3407229" cy="461665"/>
          </a:xfrm>
          <a:prstGeom prst="rect">
            <a:avLst/>
          </a:prstGeom>
          <a:noFill/>
        </p:spPr>
        <p:txBody>
          <a:bodyPr wrap="square" rtlCol="0">
            <a:spAutoFit/>
          </a:bodyPr>
          <a:lstStyle/>
          <a:p>
            <a:r>
              <a:rPr lang="en-US" sz="2400" dirty="0"/>
              <a:t>Additional EBS volume</a:t>
            </a:r>
          </a:p>
        </p:txBody>
      </p:sp>
      <p:pic>
        <p:nvPicPr>
          <p:cNvPr id="4100" name="Picture 4" descr="Hard disk drive icon vector hdd sign for graphic design ...">
            <a:extLst>
              <a:ext uri="{FF2B5EF4-FFF2-40B4-BE49-F238E27FC236}">
                <a16:creationId xmlns:a16="http://schemas.microsoft.com/office/drawing/2014/main" id="{370EEF91-F5CF-3328-0BA2-618F520FCE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484" y="1985161"/>
            <a:ext cx="1030000" cy="10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253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3540-E9EC-F6C4-231D-C88DABF8E0D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FECCF97-BB72-BFFE-CE57-CDE6C882B52F}"/>
              </a:ext>
            </a:extLst>
          </p:cNvPr>
          <p:cNvSpPr>
            <a:spLocks noGrp="1"/>
          </p:cNvSpPr>
          <p:nvPr>
            <p:ph type="title"/>
          </p:nvPr>
        </p:nvSpPr>
        <p:spPr>
          <a:xfrm>
            <a:off x="838200" y="365125"/>
            <a:ext cx="6824472" cy="1325563"/>
          </a:xfrm>
        </p:spPr>
        <p:txBody>
          <a:bodyPr/>
          <a:lstStyle/>
          <a:p>
            <a:endParaRPr lang="en-US"/>
          </a:p>
        </p:txBody>
      </p:sp>
      <p:pic>
        <p:nvPicPr>
          <p:cNvPr id="5" name="Content Placeholder 4" descr="Monitor with solid fill">
            <a:extLst>
              <a:ext uri="{FF2B5EF4-FFF2-40B4-BE49-F238E27FC236}">
                <a16:creationId xmlns:a16="http://schemas.microsoft.com/office/drawing/2014/main" id="{2A9FDE88-4C17-ED7F-2A43-CC83B5A0AA6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9" name="Picture 6" descr="aws-logo.png">
            <a:extLst>
              <a:ext uri="{FF2B5EF4-FFF2-40B4-BE49-F238E27FC236}">
                <a16:creationId xmlns:a16="http://schemas.microsoft.com/office/drawing/2014/main" id="{86B4AF16-83D1-997D-6702-6F6C95491BA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62461" y="360984"/>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460100C2-686E-0ED8-5406-5969355AF487}"/>
              </a:ext>
            </a:extLst>
          </p:cNvPr>
          <p:cNvSpPr txBox="1"/>
          <p:nvPr/>
        </p:nvSpPr>
        <p:spPr>
          <a:xfrm>
            <a:off x="1896532" y="4862681"/>
            <a:ext cx="3411305" cy="1200329"/>
          </a:xfrm>
          <a:prstGeom prst="rect">
            <a:avLst/>
          </a:prstGeom>
          <a:noFill/>
        </p:spPr>
        <p:txBody>
          <a:bodyPr wrap="square" rtlCol="0">
            <a:spAutoFit/>
          </a:bodyPr>
          <a:lstStyle/>
          <a:p>
            <a:r>
              <a:rPr lang="en-US" sz="2400" b="1" dirty="0"/>
              <a:t>EC2</a:t>
            </a:r>
            <a:r>
              <a:rPr lang="en-US" sz="2400" dirty="0"/>
              <a:t> </a:t>
            </a:r>
          </a:p>
          <a:p>
            <a:r>
              <a:rPr lang="en-US" sz="2400" dirty="0"/>
              <a:t>(elastic cloud computing)</a:t>
            </a:r>
          </a:p>
          <a:p>
            <a:r>
              <a:rPr lang="en-US" sz="2400" dirty="0"/>
              <a:t>Compute per hour</a:t>
            </a:r>
          </a:p>
        </p:txBody>
      </p:sp>
      <p:sp>
        <p:nvSpPr>
          <p:cNvPr id="13" name="TextBox 12">
            <a:extLst>
              <a:ext uri="{FF2B5EF4-FFF2-40B4-BE49-F238E27FC236}">
                <a16:creationId xmlns:a16="http://schemas.microsoft.com/office/drawing/2014/main" id="{27F4F3E1-0B85-B721-5393-E115CCB57CF4}"/>
              </a:ext>
            </a:extLst>
          </p:cNvPr>
          <p:cNvSpPr txBox="1"/>
          <p:nvPr/>
        </p:nvSpPr>
        <p:spPr>
          <a:xfrm>
            <a:off x="7381928" y="4862680"/>
            <a:ext cx="4309270" cy="1200329"/>
          </a:xfrm>
          <a:prstGeom prst="rect">
            <a:avLst/>
          </a:prstGeom>
          <a:noFill/>
        </p:spPr>
        <p:txBody>
          <a:bodyPr wrap="square" rtlCol="0">
            <a:spAutoFit/>
          </a:bodyPr>
          <a:lstStyle/>
          <a:p>
            <a:r>
              <a:rPr lang="en-US" sz="2400" b="1" dirty="0"/>
              <a:t>S3</a:t>
            </a:r>
          </a:p>
          <a:p>
            <a:r>
              <a:rPr lang="en-US" sz="2400" dirty="0"/>
              <a:t>(simple storage service)</a:t>
            </a:r>
          </a:p>
          <a:p>
            <a:r>
              <a:rPr lang="en-US" sz="2400" dirty="0"/>
              <a:t>Infinite storage</a:t>
            </a:r>
          </a:p>
        </p:txBody>
      </p:sp>
      <p:pic>
        <p:nvPicPr>
          <p:cNvPr id="3" name="Graphic 2" descr="Database with solid fill">
            <a:extLst>
              <a:ext uri="{FF2B5EF4-FFF2-40B4-BE49-F238E27FC236}">
                <a16:creationId xmlns:a16="http://schemas.microsoft.com/office/drawing/2014/main" id="{2752375E-C77E-C9D3-1D56-117E8438AF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0199" y="2219307"/>
            <a:ext cx="2365172" cy="2365172"/>
          </a:xfrm>
          <a:prstGeom prst="rect">
            <a:avLst/>
          </a:prstGeom>
        </p:spPr>
      </p:pic>
    </p:spTree>
    <p:extLst>
      <p:ext uri="{BB962C8B-B14F-4D97-AF65-F5344CB8AC3E}">
        <p14:creationId xmlns:p14="http://schemas.microsoft.com/office/powerpoint/2010/main" val="292223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3"/>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B392-BD0D-976E-ED2F-055D3CF16B1A}"/>
              </a:ext>
            </a:extLst>
          </p:cNvPr>
          <p:cNvSpPr>
            <a:spLocks noGrp="1"/>
          </p:cNvSpPr>
          <p:nvPr>
            <p:ph type="title"/>
          </p:nvPr>
        </p:nvSpPr>
        <p:spPr/>
        <p:txBody>
          <a:bodyPr/>
          <a:lstStyle/>
          <a:p>
            <a:r>
              <a:rPr lang="en-US" dirty="0"/>
              <a:t>Quick summary</a:t>
            </a:r>
          </a:p>
        </p:txBody>
      </p:sp>
      <p:sp>
        <p:nvSpPr>
          <p:cNvPr id="3" name="Content Placeholder 2">
            <a:extLst>
              <a:ext uri="{FF2B5EF4-FFF2-40B4-BE49-F238E27FC236}">
                <a16:creationId xmlns:a16="http://schemas.microsoft.com/office/drawing/2014/main" id="{E2849C38-3B36-83BD-CEEC-B9C88DDA8E25}"/>
              </a:ext>
            </a:extLst>
          </p:cNvPr>
          <p:cNvSpPr>
            <a:spLocks noGrp="1"/>
          </p:cNvSpPr>
          <p:nvPr>
            <p:ph idx="1"/>
          </p:nvPr>
        </p:nvSpPr>
        <p:spPr/>
        <p:txBody>
          <a:bodyPr/>
          <a:lstStyle/>
          <a:p>
            <a:pPr marL="0" indent="0">
              <a:buNone/>
            </a:pPr>
            <a:r>
              <a:rPr lang="en-US" dirty="0"/>
              <a:t>EC2 = where we rent virtual computers (</a:t>
            </a:r>
            <a:r>
              <a:rPr lang="en-US" b="1" u="sng" dirty="0"/>
              <a:t>instances</a:t>
            </a:r>
            <a:r>
              <a:rPr lang="en-US" dirty="0"/>
              <a:t>)</a:t>
            </a:r>
          </a:p>
          <a:p>
            <a:pPr marL="0" indent="0">
              <a:buNone/>
            </a:pPr>
            <a:r>
              <a:rPr lang="en-US" dirty="0"/>
              <a:t>That we can start, stop, expand as needed to save computing cost</a:t>
            </a:r>
          </a:p>
        </p:txBody>
      </p:sp>
    </p:spTree>
    <p:extLst>
      <p:ext uri="{BB962C8B-B14F-4D97-AF65-F5344CB8AC3E}">
        <p14:creationId xmlns:p14="http://schemas.microsoft.com/office/powerpoint/2010/main" val="2638273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9D05F-3691-E3B0-0337-3D2BC3E40CE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7B8719B-83F3-751D-BC8E-7C71342232FE}"/>
              </a:ext>
            </a:extLst>
          </p:cNvPr>
          <p:cNvSpPr>
            <a:spLocks noGrp="1"/>
          </p:cNvSpPr>
          <p:nvPr>
            <p:ph type="title"/>
          </p:nvPr>
        </p:nvSpPr>
        <p:spPr>
          <a:xfrm>
            <a:off x="838200" y="365125"/>
            <a:ext cx="6824472" cy="1325563"/>
          </a:xfrm>
        </p:spPr>
        <p:txBody>
          <a:bodyPr/>
          <a:lstStyle/>
          <a:p>
            <a:r>
              <a:rPr lang="en-US" dirty="0"/>
              <a:t>What is an AMI/snapshot?</a:t>
            </a:r>
          </a:p>
        </p:txBody>
      </p:sp>
      <p:pic>
        <p:nvPicPr>
          <p:cNvPr id="5" name="Content Placeholder 4" descr="Monitor with solid fill">
            <a:extLst>
              <a:ext uri="{FF2B5EF4-FFF2-40B4-BE49-F238E27FC236}">
                <a16:creationId xmlns:a16="http://schemas.microsoft.com/office/drawing/2014/main" id="{FC68A245-4A8B-D403-4E86-FC8BDD72609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9" name="Picture 6" descr="aws-logo.png">
            <a:extLst>
              <a:ext uri="{FF2B5EF4-FFF2-40B4-BE49-F238E27FC236}">
                <a16:creationId xmlns:a16="http://schemas.microsoft.com/office/drawing/2014/main" id="{590D9EDD-3389-30C0-A727-46879B4F889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62461" y="360984"/>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772FAA8D-9632-5D9E-B8F0-DDC0EFA39D22}"/>
              </a:ext>
            </a:extLst>
          </p:cNvPr>
          <p:cNvSpPr txBox="1"/>
          <p:nvPr/>
        </p:nvSpPr>
        <p:spPr>
          <a:xfrm>
            <a:off x="4781803" y="3013501"/>
            <a:ext cx="751333" cy="830997"/>
          </a:xfrm>
          <a:prstGeom prst="rect">
            <a:avLst/>
          </a:prstGeom>
          <a:noFill/>
        </p:spPr>
        <p:txBody>
          <a:bodyPr wrap="square" rtlCol="0">
            <a:spAutoFit/>
          </a:bodyPr>
          <a:lstStyle/>
          <a:p>
            <a:r>
              <a:rPr lang="en-US" sz="4800" dirty="0"/>
              <a:t>+</a:t>
            </a:r>
          </a:p>
        </p:txBody>
      </p:sp>
      <p:pic>
        <p:nvPicPr>
          <p:cNvPr id="4" name="Graphic 3" descr="Box outline">
            <a:extLst>
              <a:ext uri="{FF2B5EF4-FFF2-40B4-BE49-F238E27FC236}">
                <a16:creationId xmlns:a16="http://schemas.microsoft.com/office/drawing/2014/main" id="{CEC4650A-1E28-366D-A3B7-289DC75912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9740" y="2870201"/>
            <a:ext cx="914400" cy="914400"/>
          </a:xfrm>
          <a:prstGeom prst="rect">
            <a:avLst/>
          </a:prstGeom>
        </p:spPr>
      </p:pic>
      <p:pic>
        <p:nvPicPr>
          <p:cNvPr id="8" name="Graphic 7" descr="Document outline">
            <a:extLst>
              <a:ext uri="{FF2B5EF4-FFF2-40B4-BE49-F238E27FC236}">
                <a16:creationId xmlns:a16="http://schemas.microsoft.com/office/drawing/2014/main" id="{508892C1-D211-0A2F-1248-9EADEB8F17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06674" y="2870201"/>
            <a:ext cx="914400" cy="914400"/>
          </a:xfrm>
          <a:prstGeom prst="rect">
            <a:avLst/>
          </a:prstGeom>
        </p:spPr>
      </p:pic>
      <p:pic>
        <p:nvPicPr>
          <p:cNvPr id="13" name="Graphic 12" descr="Camera outline">
            <a:extLst>
              <a:ext uri="{FF2B5EF4-FFF2-40B4-BE49-F238E27FC236}">
                <a16:creationId xmlns:a16="http://schemas.microsoft.com/office/drawing/2014/main" id="{ACB3A283-E3C6-E7B3-861E-D2228F549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91937" y="2870201"/>
            <a:ext cx="914400" cy="914400"/>
          </a:xfrm>
          <a:prstGeom prst="rect">
            <a:avLst/>
          </a:prstGeom>
        </p:spPr>
      </p:pic>
      <p:sp>
        <p:nvSpPr>
          <p:cNvPr id="14" name="Rectangle 13">
            <a:extLst>
              <a:ext uri="{FF2B5EF4-FFF2-40B4-BE49-F238E27FC236}">
                <a16:creationId xmlns:a16="http://schemas.microsoft.com/office/drawing/2014/main" id="{D84FB88A-93E6-BC8B-C762-65C1DA903E69}"/>
              </a:ext>
            </a:extLst>
          </p:cNvPr>
          <p:cNvSpPr/>
          <p:nvPr/>
        </p:nvSpPr>
        <p:spPr>
          <a:xfrm>
            <a:off x="838200" y="1998133"/>
            <a:ext cx="7035800" cy="298026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24CCA71-4735-4419-9ED2-1D59F8525744}"/>
              </a:ext>
            </a:extLst>
          </p:cNvPr>
          <p:cNvSpPr txBox="1"/>
          <p:nvPr/>
        </p:nvSpPr>
        <p:spPr>
          <a:xfrm>
            <a:off x="7991937" y="3862063"/>
            <a:ext cx="4157731" cy="830997"/>
          </a:xfrm>
          <a:prstGeom prst="rect">
            <a:avLst/>
          </a:prstGeom>
          <a:noFill/>
        </p:spPr>
        <p:txBody>
          <a:bodyPr wrap="square" rtlCol="0">
            <a:spAutoFit/>
          </a:bodyPr>
          <a:lstStyle/>
          <a:p>
            <a:r>
              <a:rPr lang="en-US" sz="2400" dirty="0"/>
              <a:t>Snapshot</a:t>
            </a:r>
          </a:p>
          <a:p>
            <a:r>
              <a:rPr lang="en-US" sz="2400" b="1" dirty="0"/>
              <a:t>AMI</a:t>
            </a:r>
            <a:r>
              <a:rPr lang="en-US" sz="2400" dirty="0"/>
              <a:t> (Amazon Machine Image)</a:t>
            </a:r>
          </a:p>
        </p:txBody>
      </p:sp>
      <p:sp>
        <p:nvSpPr>
          <p:cNvPr id="16" name="TextBox 15">
            <a:extLst>
              <a:ext uri="{FF2B5EF4-FFF2-40B4-BE49-F238E27FC236}">
                <a16:creationId xmlns:a16="http://schemas.microsoft.com/office/drawing/2014/main" id="{296C83E2-82B2-1C71-6713-D21A1860233A}"/>
              </a:ext>
            </a:extLst>
          </p:cNvPr>
          <p:cNvSpPr txBox="1"/>
          <p:nvPr/>
        </p:nvSpPr>
        <p:spPr>
          <a:xfrm>
            <a:off x="2173176" y="4647451"/>
            <a:ext cx="5335192" cy="369332"/>
          </a:xfrm>
          <a:prstGeom prst="rect">
            <a:avLst/>
          </a:prstGeom>
          <a:noFill/>
        </p:spPr>
        <p:txBody>
          <a:bodyPr wrap="square" rtlCol="0">
            <a:spAutoFit/>
          </a:bodyPr>
          <a:lstStyle/>
          <a:p>
            <a:r>
              <a:rPr lang="en-US" dirty="0"/>
              <a:t>(Instance with Useful packages and datasets)</a:t>
            </a:r>
          </a:p>
        </p:txBody>
      </p:sp>
      <p:pic>
        <p:nvPicPr>
          <p:cNvPr id="19" name="Graphic 18" descr="Image outline">
            <a:extLst>
              <a:ext uri="{FF2B5EF4-FFF2-40B4-BE49-F238E27FC236}">
                <a16:creationId xmlns:a16="http://schemas.microsoft.com/office/drawing/2014/main" id="{64E4F914-9AB2-E9BF-0110-16E58B0931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93862" y="2870202"/>
            <a:ext cx="914400" cy="914400"/>
          </a:xfrm>
          <a:prstGeom prst="rect">
            <a:avLst/>
          </a:prstGeom>
        </p:spPr>
      </p:pic>
      <p:pic>
        <p:nvPicPr>
          <p:cNvPr id="20" name="Graphic 19" descr="Database outline">
            <a:extLst>
              <a:ext uri="{FF2B5EF4-FFF2-40B4-BE49-F238E27FC236}">
                <a16:creationId xmlns:a16="http://schemas.microsoft.com/office/drawing/2014/main" id="{85AA1BC1-FA90-CAAB-44AF-1D1F3AE1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58881" y="2323648"/>
            <a:ext cx="2021857" cy="2021857"/>
          </a:xfrm>
          <a:prstGeom prst="rect">
            <a:avLst/>
          </a:prstGeom>
        </p:spPr>
      </p:pic>
    </p:spTree>
    <p:extLst>
      <p:ext uri="{BB962C8B-B14F-4D97-AF65-F5344CB8AC3E}">
        <p14:creationId xmlns:p14="http://schemas.microsoft.com/office/powerpoint/2010/main" val="234018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A765-2C31-2778-9492-989533AC75D2}"/>
              </a:ext>
            </a:extLst>
          </p:cNvPr>
          <p:cNvSpPr>
            <a:spLocks noGrp="1"/>
          </p:cNvSpPr>
          <p:nvPr>
            <p:ph type="title"/>
          </p:nvPr>
        </p:nvSpPr>
        <p:spPr/>
        <p:txBody>
          <a:bodyPr/>
          <a:lstStyle/>
          <a:p>
            <a:r>
              <a:rPr lang="en-US" dirty="0"/>
              <a:t>What is an AMI/snapshot?</a:t>
            </a:r>
          </a:p>
        </p:txBody>
      </p:sp>
      <p:pic>
        <p:nvPicPr>
          <p:cNvPr id="4" name="Content Placeholder 4" descr="Monitor with solid fill">
            <a:extLst>
              <a:ext uri="{FF2B5EF4-FFF2-40B4-BE49-F238E27FC236}">
                <a16:creationId xmlns:a16="http://schemas.microsoft.com/office/drawing/2014/main" id="{28C3C293-3037-E71F-C32B-AFF6B82E06F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5" name="Content Placeholder 4" descr="Monitor with solid fill">
            <a:extLst>
              <a:ext uri="{FF2B5EF4-FFF2-40B4-BE49-F238E27FC236}">
                <a16:creationId xmlns:a16="http://schemas.microsoft.com/office/drawing/2014/main" id="{ACC6D65C-7D16-CC1B-3502-5DB48043E5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6996" y="1878917"/>
            <a:ext cx="3257200" cy="3257200"/>
          </a:xfrm>
          <a:prstGeom prst="rect">
            <a:avLst/>
          </a:prstGeom>
        </p:spPr>
      </p:pic>
      <p:pic>
        <p:nvPicPr>
          <p:cNvPr id="6" name="Graphic 5" descr="Box outline">
            <a:extLst>
              <a:ext uri="{FF2B5EF4-FFF2-40B4-BE49-F238E27FC236}">
                <a16:creationId xmlns:a16="http://schemas.microsoft.com/office/drawing/2014/main" id="{721CC23E-8E19-08A8-6704-850B3CA128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2133" y="2870201"/>
            <a:ext cx="914400" cy="914400"/>
          </a:xfrm>
          <a:prstGeom prst="rect">
            <a:avLst/>
          </a:prstGeom>
        </p:spPr>
      </p:pic>
      <p:pic>
        <p:nvPicPr>
          <p:cNvPr id="7" name="Graphic 6" descr="Document outline">
            <a:extLst>
              <a:ext uri="{FF2B5EF4-FFF2-40B4-BE49-F238E27FC236}">
                <a16:creationId xmlns:a16="http://schemas.microsoft.com/office/drawing/2014/main" id="{59CAE4E7-401D-3228-4651-C103DED1A9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9067" y="2870201"/>
            <a:ext cx="914400" cy="914400"/>
          </a:xfrm>
          <a:prstGeom prst="rect">
            <a:avLst/>
          </a:prstGeom>
        </p:spPr>
      </p:pic>
      <p:pic>
        <p:nvPicPr>
          <p:cNvPr id="9" name="Graphic 8" descr="Image outline">
            <a:extLst>
              <a:ext uri="{FF2B5EF4-FFF2-40B4-BE49-F238E27FC236}">
                <a16:creationId xmlns:a16="http://schemas.microsoft.com/office/drawing/2014/main" id="{1A5381DA-876A-42CB-4559-F7C9A9728F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9129" y="2734735"/>
            <a:ext cx="914400" cy="914400"/>
          </a:xfrm>
          <a:prstGeom prst="rect">
            <a:avLst/>
          </a:prstGeom>
        </p:spPr>
      </p:pic>
      <p:cxnSp>
        <p:nvCxnSpPr>
          <p:cNvPr id="11" name="Straight Arrow Connector 10">
            <a:extLst>
              <a:ext uri="{FF2B5EF4-FFF2-40B4-BE49-F238E27FC236}">
                <a16:creationId xmlns:a16="http://schemas.microsoft.com/office/drawing/2014/main" id="{790C4742-81BE-D567-4098-C5957E278F51}"/>
              </a:ext>
            </a:extLst>
          </p:cNvPr>
          <p:cNvCxnSpPr/>
          <p:nvPr/>
        </p:nvCxnSpPr>
        <p:spPr>
          <a:xfrm>
            <a:off x="4781803" y="3784601"/>
            <a:ext cx="1975193"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4D4C0BC-BBB1-DCA1-A98D-183E33BC60BD}"/>
              </a:ext>
            </a:extLst>
          </p:cNvPr>
          <p:cNvSpPr txBox="1"/>
          <p:nvPr/>
        </p:nvSpPr>
        <p:spPr>
          <a:xfrm>
            <a:off x="4866468" y="2759500"/>
            <a:ext cx="751333" cy="830997"/>
          </a:xfrm>
          <a:prstGeom prst="rect">
            <a:avLst/>
          </a:prstGeom>
          <a:noFill/>
        </p:spPr>
        <p:txBody>
          <a:bodyPr wrap="square" rtlCol="0">
            <a:spAutoFit/>
          </a:bodyPr>
          <a:lstStyle/>
          <a:p>
            <a:r>
              <a:rPr lang="en-US" sz="4800" dirty="0"/>
              <a:t>+</a:t>
            </a:r>
          </a:p>
        </p:txBody>
      </p:sp>
    </p:spTree>
    <p:extLst>
      <p:ext uri="{BB962C8B-B14F-4D97-AF65-F5344CB8AC3E}">
        <p14:creationId xmlns:p14="http://schemas.microsoft.com/office/powerpoint/2010/main" val="1358451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5539-57AE-FB8C-FC71-65E15A3CF61A}"/>
              </a:ext>
            </a:extLst>
          </p:cNvPr>
          <p:cNvSpPr>
            <a:spLocks noGrp="1"/>
          </p:cNvSpPr>
          <p:nvPr>
            <p:ph type="title"/>
          </p:nvPr>
        </p:nvSpPr>
        <p:spPr/>
        <p:txBody>
          <a:bodyPr/>
          <a:lstStyle/>
          <a:p>
            <a:r>
              <a:rPr lang="en-US" dirty="0"/>
              <a:t>Motivation for using cloud computing in this course </a:t>
            </a:r>
          </a:p>
        </p:txBody>
      </p:sp>
      <p:pic>
        <p:nvPicPr>
          <p:cNvPr id="1026" name="Picture 2" descr="Drake Hotline Bling Meme Generator - Piñata Farms - The best meme generator  and meme maker for video &amp; image memes">
            <a:extLst>
              <a:ext uri="{FF2B5EF4-FFF2-40B4-BE49-F238E27FC236}">
                <a16:creationId xmlns:a16="http://schemas.microsoft.com/office/drawing/2014/main" id="{495460C0-0A6B-94A5-1A9C-BB0651B33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057" y="1690688"/>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2060DA-1266-FB55-E835-1287B1E0C54E}"/>
              </a:ext>
            </a:extLst>
          </p:cNvPr>
          <p:cNvSpPr txBox="1"/>
          <p:nvPr/>
        </p:nvSpPr>
        <p:spPr>
          <a:xfrm>
            <a:off x="5436973" y="2062144"/>
            <a:ext cx="4399005" cy="954107"/>
          </a:xfrm>
          <a:prstGeom prst="rect">
            <a:avLst/>
          </a:prstGeom>
          <a:noFill/>
        </p:spPr>
        <p:txBody>
          <a:bodyPr wrap="square" rtlCol="0">
            <a:spAutoFit/>
          </a:bodyPr>
          <a:lstStyle/>
          <a:p>
            <a:r>
              <a:rPr lang="en-US" sz="2800" dirty="0"/>
              <a:t>Download 50+ packages on 20+ different computers </a:t>
            </a:r>
          </a:p>
        </p:txBody>
      </p:sp>
      <p:sp>
        <p:nvSpPr>
          <p:cNvPr id="5" name="TextBox 4">
            <a:extLst>
              <a:ext uri="{FF2B5EF4-FFF2-40B4-BE49-F238E27FC236}">
                <a16:creationId xmlns:a16="http://schemas.microsoft.com/office/drawing/2014/main" id="{27FDF083-3929-B664-219D-11EEF470B94A}"/>
              </a:ext>
            </a:extLst>
          </p:cNvPr>
          <p:cNvSpPr txBox="1"/>
          <p:nvPr/>
        </p:nvSpPr>
        <p:spPr>
          <a:xfrm>
            <a:off x="5436973" y="4341814"/>
            <a:ext cx="4621427" cy="1384995"/>
          </a:xfrm>
          <a:prstGeom prst="rect">
            <a:avLst/>
          </a:prstGeom>
          <a:noFill/>
        </p:spPr>
        <p:txBody>
          <a:bodyPr wrap="square" rtlCol="0">
            <a:spAutoFit/>
          </a:bodyPr>
          <a:lstStyle/>
          <a:p>
            <a:r>
              <a:rPr lang="en-US" sz="2800" dirty="0"/>
              <a:t>Use cloud computing service, create 1 public image with all packages, and clone that  </a:t>
            </a:r>
          </a:p>
        </p:txBody>
      </p:sp>
    </p:spTree>
    <p:extLst>
      <p:ext uri="{BB962C8B-B14F-4D97-AF65-F5344CB8AC3E}">
        <p14:creationId xmlns:p14="http://schemas.microsoft.com/office/powerpoint/2010/main" val="2533568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3">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3"/>
              </a:rPr>
              <a:t>https://rnabio.org/module-00-setup/0000/06/01/Intro_to_AWS/</a:t>
            </a:r>
            <a:endParaRPr lang="en-US" dirty="0"/>
          </a:p>
          <a:p>
            <a:pPr marL="0" indent="0" algn="ctr">
              <a:buNone/>
            </a:pPr>
            <a:endParaRPr lang="en-US" dirty="0">
              <a:hlinkClick r:id="rId4"/>
            </a:endParaRPr>
          </a:p>
          <a:p>
            <a:pPr marL="0" indent="0" algn="ctr">
              <a:buNone/>
            </a:pPr>
            <a:r>
              <a:rPr lang="en-US" dirty="0">
                <a:hlinkClick r:id="rId4"/>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22.04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369332"/>
          </a:xfrm>
          <a:prstGeom prst="rect">
            <a:avLst/>
          </a:prstGeom>
        </p:spPr>
        <p:txBody>
          <a:bodyPr wrap="square">
            <a:spAutoFit/>
          </a:bodyPr>
          <a:lstStyle/>
          <a:p>
            <a:r>
              <a:rPr lang="en-US" b="0" i="0" u="sng" dirty="0">
                <a:effectLst/>
                <a:latin typeface="Slack-Lato"/>
                <a:hlinkClick r:id="rId4"/>
              </a:rPr>
              <a:t>https://rnabio.org/module-00-setup/0000/07/01/Log_into_Compute</a:t>
            </a:r>
            <a:r>
              <a:rPr lang="en-US" b="0" i="0" u="sng">
                <a:effectLst/>
                <a:latin typeface="Slack-Lato"/>
                <a:hlinkClick r:id="rId4"/>
              </a:rPr>
              <a:t>/</a:t>
            </a:r>
            <a:r>
              <a:rPr lang="en-US" b="0" i="0">
                <a:solidFill>
                  <a:srgbClr val="1D1C1D"/>
                </a:solidFill>
                <a:effectLst/>
                <a:latin typeface="Slack-Lato"/>
              </a:rPr>
              <a:t> </a:t>
            </a:r>
            <a:endParaRPr lang="en-US" dirty="0"/>
          </a:p>
        </p:txBody>
      </p:sp>
    </p:spTree>
    <p:extLst>
      <p:ext uri="{BB962C8B-B14F-4D97-AF65-F5344CB8AC3E}">
        <p14:creationId xmlns:p14="http://schemas.microsoft.com/office/powerpoint/2010/main" val="564387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24930" y="551038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descr="A screenshot of a login screen&#10;&#10;Description automatically generated">
            <a:extLst>
              <a:ext uri="{FF2B5EF4-FFF2-40B4-BE49-F238E27FC236}">
                <a16:creationId xmlns:a16="http://schemas.microsoft.com/office/drawing/2014/main" id="{0982DD17-B2CC-CB92-DE78-3628A09C362E}"/>
              </a:ext>
            </a:extLst>
          </p:cNvPr>
          <p:cNvPicPr>
            <a:picLocks noChangeAspect="1"/>
          </p:cNvPicPr>
          <p:nvPr/>
        </p:nvPicPr>
        <p:blipFill rotWithShape="1">
          <a:blip r:embed="rId4"/>
          <a:srcRect b="14337"/>
          <a:stretch/>
        </p:blipFill>
        <p:spPr>
          <a:xfrm>
            <a:off x="3921501" y="1027907"/>
            <a:ext cx="3830683" cy="4699800"/>
          </a:xfrm>
          <a:prstGeom prst="rect">
            <a:avLst/>
          </a:prstGeom>
        </p:spPr>
      </p:pic>
      <p:sp>
        <p:nvSpPr>
          <p:cNvPr id="3" name="TextBox 2">
            <a:extLst>
              <a:ext uri="{FF2B5EF4-FFF2-40B4-BE49-F238E27FC236}">
                <a16:creationId xmlns:a16="http://schemas.microsoft.com/office/drawing/2014/main" id="{79E7432B-FBD7-10C8-F1C5-605235E4A63C}"/>
              </a:ext>
            </a:extLst>
          </p:cNvPr>
          <p:cNvSpPr txBox="1"/>
          <p:nvPr/>
        </p:nvSpPr>
        <p:spPr>
          <a:xfrm>
            <a:off x="5532510" y="3657600"/>
            <a:ext cx="2319876" cy="369332"/>
          </a:xfrm>
          <a:prstGeom prst="rect">
            <a:avLst/>
          </a:prstGeom>
          <a:noFill/>
        </p:spPr>
        <p:txBody>
          <a:bodyPr wrap="square" rtlCol="0">
            <a:spAutoFit/>
          </a:bodyPr>
          <a:lstStyle/>
          <a:p>
            <a:r>
              <a:rPr lang="en-US" b="0" i="0" dirty="0">
                <a:solidFill>
                  <a:srgbClr val="1D1C1D"/>
                </a:solidFill>
                <a:effectLst/>
                <a:latin typeface="Slack-Lato"/>
              </a:rPr>
              <a:t>cshl_student_2024</a:t>
            </a:r>
            <a:endParaRPr lang="en-US" dirty="0"/>
          </a:p>
        </p:txBody>
      </p:sp>
    </p:spTree>
    <p:extLst>
      <p:ext uri="{BB962C8B-B14F-4D97-AF65-F5344CB8AC3E}">
        <p14:creationId xmlns:p14="http://schemas.microsoft.com/office/powerpoint/2010/main" val="2768167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564D132B-3481-8397-C5DE-E46BA2B0433F}"/>
              </a:ext>
            </a:extLst>
          </p:cNvPr>
          <p:cNvPicPr>
            <a:picLocks noChangeAspect="1"/>
          </p:cNvPicPr>
          <p:nvPr/>
        </p:nvPicPr>
        <p:blipFill>
          <a:blip r:embed="rId3"/>
          <a:stretch>
            <a:fillRect/>
          </a:stretch>
        </p:blipFill>
        <p:spPr>
          <a:xfrm>
            <a:off x="345425" y="1467905"/>
            <a:ext cx="11501149"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B8B3CEF-19EE-CF8C-9885-4DD72C400108}"/>
              </a:ext>
            </a:extLst>
          </p:cNvPr>
          <p:cNvPicPr>
            <a:picLocks noChangeAspect="1"/>
          </p:cNvPicPr>
          <p:nvPr/>
        </p:nvPicPr>
        <p:blipFill>
          <a:blip r:embed="rId3"/>
          <a:stretch>
            <a:fillRect/>
          </a:stretch>
        </p:blipFill>
        <p:spPr>
          <a:xfrm>
            <a:off x="1363910" y="1665288"/>
            <a:ext cx="10064926" cy="4240212"/>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161A2AE-93AD-98B6-B821-87588F6FA793}"/>
              </a:ext>
            </a:extLst>
          </p:cNvPr>
          <p:cNvPicPr>
            <a:picLocks noChangeAspect="1"/>
          </p:cNvPicPr>
          <p:nvPr/>
        </p:nvPicPr>
        <p:blipFill>
          <a:blip r:embed="rId3"/>
          <a:stretch>
            <a:fillRect/>
          </a:stretch>
        </p:blipFill>
        <p:spPr>
          <a:xfrm>
            <a:off x="1755039" y="1356806"/>
            <a:ext cx="7772400" cy="2692400"/>
          </a:xfrm>
          <a:prstGeom prst="rect">
            <a:avLst/>
          </a:prstGeo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MyHoang</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10EE9-0A57-C516-2059-3B2737C7C043}"/>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211EF9A-AE23-34AC-C921-22F643DFC22E}"/>
              </a:ext>
            </a:extLst>
          </p:cNvPr>
          <p:cNvPicPr>
            <a:picLocks noChangeAspect="1"/>
          </p:cNvPicPr>
          <p:nvPr/>
        </p:nvPicPr>
        <p:blipFill>
          <a:blip r:embed="rId3"/>
          <a:srcRect b="29219"/>
          <a:stretch/>
        </p:blipFill>
        <p:spPr>
          <a:xfrm>
            <a:off x="3040345" y="1690687"/>
            <a:ext cx="7018055" cy="4194763"/>
          </a:xfrm>
          <a:prstGeom prst="rect">
            <a:avLst/>
          </a:prstGeom>
        </p:spPr>
      </p:pic>
      <p:sp>
        <p:nvSpPr>
          <p:cNvPr id="2" name="Title 1">
            <a:extLst>
              <a:ext uri="{FF2B5EF4-FFF2-40B4-BE49-F238E27FC236}">
                <a16:creationId xmlns:a16="http://schemas.microsoft.com/office/drawing/2014/main" id="{85A93851-FEA3-5DA4-F824-C6083DCB325B}"/>
              </a:ext>
            </a:extLst>
          </p:cNvPr>
          <p:cNvSpPr>
            <a:spLocks noGrp="1"/>
          </p:cNvSpPr>
          <p:nvPr>
            <p:ph type="title"/>
          </p:nvPr>
        </p:nvSpPr>
        <p:spPr/>
        <p:txBody>
          <a:bodyPr/>
          <a:lstStyle/>
          <a:p>
            <a:r>
              <a:rPr lang="en-US" dirty="0"/>
              <a:t>Choose an AMI – Find the cshl-seqtec-2024 AMI in the My AMIs</a:t>
            </a:r>
          </a:p>
        </p:txBody>
      </p:sp>
      <p:cxnSp>
        <p:nvCxnSpPr>
          <p:cNvPr id="7" name="Straight Arrow Connector 6">
            <a:extLst>
              <a:ext uri="{FF2B5EF4-FFF2-40B4-BE49-F238E27FC236}">
                <a16:creationId xmlns:a16="http://schemas.microsoft.com/office/drawing/2014/main" id="{2BE469CA-9D16-FB69-983D-C636F12F8186}"/>
              </a:ext>
            </a:extLst>
          </p:cNvPr>
          <p:cNvCxnSpPr/>
          <p:nvPr/>
        </p:nvCxnSpPr>
        <p:spPr>
          <a:xfrm flipH="1">
            <a:off x="4305809" y="3282161"/>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4670CE0-5BF5-30EF-FB9E-96F024AD927B}"/>
              </a:ext>
            </a:extLst>
          </p:cNvPr>
          <p:cNvCxnSpPr/>
          <p:nvPr/>
        </p:nvCxnSpPr>
        <p:spPr>
          <a:xfrm flipH="1">
            <a:off x="7483888" y="4597381"/>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323EBB2-2874-BD14-E605-84AE245E1194}"/>
              </a:ext>
            </a:extLst>
          </p:cNvPr>
          <p:cNvSpPr/>
          <p:nvPr/>
        </p:nvSpPr>
        <p:spPr>
          <a:xfrm>
            <a:off x="7783503" y="2602546"/>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276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035266A-F68A-A4EB-F008-4536A6572841}"/>
              </a:ext>
            </a:extLst>
          </p:cNvPr>
          <p:cNvPicPr>
            <a:picLocks noChangeAspect="1"/>
          </p:cNvPicPr>
          <p:nvPr/>
        </p:nvPicPr>
        <p:blipFill>
          <a:blip r:embed="rId2"/>
          <a:srcRect t="2331" b="-1068"/>
          <a:stretch/>
        </p:blipFill>
        <p:spPr>
          <a:xfrm>
            <a:off x="3305175" y="1690688"/>
            <a:ext cx="5581650" cy="4653878"/>
          </a:xfrm>
          <a:prstGeom prst="rect">
            <a:avLst/>
          </a:prstGeom>
        </p:spPr>
      </p:pic>
      <p:sp>
        <p:nvSpPr>
          <p:cNvPr id="2" name="Title 1"/>
          <p:cNvSpPr>
            <a:spLocks noGrp="1"/>
          </p:cNvSpPr>
          <p:nvPr>
            <p:ph type="title"/>
          </p:nvPr>
        </p:nvSpPr>
        <p:spPr/>
        <p:txBody>
          <a:bodyPr/>
          <a:lstStyle/>
          <a:p>
            <a:r>
              <a:rPr lang="en-US" dirty="0"/>
              <a:t>Choose “</a:t>
            </a:r>
            <a:r>
              <a:rPr lang="en-US" dirty="0">
                <a:solidFill>
                  <a:srgbClr val="C00000"/>
                </a:solidFill>
              </a:rPr>
              <a:t>m6a.xlarge</a:t>
            </a:r>
            <a:r>
              <a:rPr lang="en-US" dirty="0"/>
              <a:t>” instance type, then "Next: Configure Instance Details".</a:t>
            </a:r>
          </a:p>
        </p:txBody>
      </p:sp>
      <p:cxnSp>
        <p:nvCxnSpPr>
          <p:cNvPr id="5" name="Straight Arrow Connector 4"/>
          <p:cNvCxnSpPr/>
          <p:nvPr/>
        </p:nvCxnSpPr>
        <p:spPr>
          <a:xfrm flipH="1">
            <a:off x="5831172" y="60096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79952" y="2750674"/>
            <a:ext cx="2160240" cy="37998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27847-C206-FE31-5217-A443296DC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CB046-24A7-486E-3B95-4330BAF1CD80}"/>
              </a:ext>
            </a:extLst>
          </p:cNvPr>
          <p:cNvSpPr>
            <a:spLocks noGrp="1"/>
          </p:cNvSpPr>
          <p:nvPr>
            <p:ph type="title"/>
          </p:nvPr>
        </p:nvSpPr>
        <p:spPr/>
        <p:txBody>
          <a:bodyPr/>
          <a:lstStyle/>
          <a:p>
            <a:endParaRPr lang="en-US"/>
          </a:p>
        </p:txBody>
      </p:sp>
      <p:pic>
        <p:nvPicPr>
          <p:cNvPr id="4" name="Content Placeholder 4" descr="Monitor with solid fill">
            <a:extLst>
              <a:ext uri="{FF2B5EF4-FFF2-40B4-BE49-F238E27FC236}">
                <a16:creationId xmlns:a16="http://schemas.microsoft.com/office/drawing/2014/main" id="{7445A1C2-EFD7-C9EC-AD0A-787FA243F58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5" name="Content Placeholder 4" descr="Monitor with solid fill">
            <a:extLst>
              <a:ext uri="{FF2B5EF4-FFF2-40B4-BE49-F238E27FC236}">
                <a16:creationId xmlns:a16="http://schemas.microsoft.com/office/drawing/2014/main" id="{948FB189-3484-055F-62EC-A033234F32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6996" y="1878917"/>
            <a:ext cx="3257200" cy="3257200"/>
          </a:xfrm>
          <a:prstGeom prst="rect">
            <a:avLst/>
          </a:prstGeom>
        </p:spPr>
      </p:pic>
      <p:pic>
        <p:nvPicPr>
          <p:cNvPr id="6" name="Graphic 5" descr="Box outline">
            <a:extLst>
              <a:ext uri="{FF2B5EF4-FFF2-40B4-BE49-F238E27FC236}">
                <a16:creationId xmlns:a16="http://schemas.microsoft.com/office/drawing/2014/main" id="{BA46E026-581F-83CB-DD10-82B93040AE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2133" y="2870201"/>
            <a:ext cx="914400" cy="914400"/>
          </a:xfrm>
          <a:prstGeom prst="rect">
            <a:avLst/>
          </a:prstGeom>
        </p:spPr>
      </p:pic>
      <p:pic>
        <p:nvPicPr>
          <p:cNvPr id="7" name="Graphic 6" descr="Document outline">
            <a:extLst>
              <a:ext uri="{FF2B5EF4-FFF2-40B4-BE49-F238E27FC236}">
                <a16:creationId xmlns:a16="http://schemas.microsoft.com/office/drawing/2014/main" id="{E17ECC98-909E-DE1D-9C76-C4B64838CE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9067" y="2870201"/>
            <a:ext cx="914400" cy="914400"/>
          </a:xfrm>
          <a:prstGeom prst="rect">
            <a:avLst/>
          </a:prstGeom>
        </p:spPr>
      </p:pic>
      <p:pic>
        <p:nvPicPr>
          <p:cNvPr id="9" name="Graphic 8" descr="Image outline">
            <a:extLst>
              <a:ext uri="{FF2B5EF4-FFF2-40B4-BE49-F238E27FC236}">
                <a16:creationId xmlns:a16="http://schemas.microsoft.com/office/drawing/2014/main" id="{5CA34309-3F4C-8DE0-4AE5-B7A2B68130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9129" y="2734735"/>
            <a:ext cx="914400" cy="914400"/>
          </a:xfrm>
          <a:prstGeom prst="rect">
            <a:avLst/>
          </a:prstGeom>
        </p:spPr>
      </p:pic>
      <p:cxnSp>
        <p:nvCxnSpPr>
          <p:cNvPr id="11" name="Straight Arrow Connector 10">
            <a:extLst>
              <a:ext uri="{FF2B5EF4-FFF2-40B4-BE49-F238E27FC236}">
                <a16:creationId xmlns:a16="http://schemas.microsoft.com/office/drawing/2014/main" id="{6B7D8AFF-DAAF-97FE-F33B-5EA1D7A7E346}"/>
              </a:ext>
            </a:extLst>
          </p:cNvPr>
          <p:cNvCxnSpPr/>
          <p:nvPr/>
        </p:nvCxnSpPr>
        <p:spPr>
          <a:xfrm>
            <a:off x="4781803" y="3784601"/>
            <a:ext cx="1975193"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B4EE0D9-7A65-A0CE-FB0C-67B44F42AD34}"/>
              </a:ext>
            </a:extLst>
          </p:cNvPr>
          <p:cNvSpPr txBox="1"/>
          <p:nvPr/>
        </p:nvSpPr>
        <p:spPr>
          <a:xfrm>
            <a:off x="4866468" y="2759500"/>
            <a:ext cx="751333" cy="830997"/>
          </a:xfrm>
          <a:prstGeom prst="rect">
            <a:avLst/>
          </a:prstGeom>
          <a:noFill/>
        </p:spPr>
        <p:txBody>
          <a:bodyPr wrap="square" rtlCol="0">
            <a:spAutoFit/>
          </a:bodyPr>
          <a:lstStyle/>
          <a:p>
            <a:r>
              <a:rPr lang="en-US" sz="4800" dirty="0"/>
              <a:t>+</a:t>
            </a:r>
          </a:p>
        </p:txBody>
      </p:sp>
      <p:sp>
        <p:nvSpPr>
          <p:cNvPr id="3" name="TextBox 2">
            <a:extLst>
              <a:ext uri="{FF2B5EF4-FFF2-40B4-BE49-F238E27FC236}">
                <a16:creationId xmlns:a16="http://schemas.microsoft.com/office/drawing/2014/main" id="{2202BADA-B392-A5E9-0A87-D661638E8442}"/>
              </a:ext>
            </a:extLst>
          </p:cNvPr>
          <p:cNvSpPr txBox="1"/>
          <p:nvPr/>
        </p:nvSpPr>
        <p:spPr>
          <a:xfrm>
            <a:off x="4781803" y="2390168"/>
            <a:ext cx="1822197" cy="369332"/>
          </a:xfrm>
          <a:prstGeom prst="rect">
            <a:avLst/>
          </a:prstGeom>
          <a:noFill/>
        </p:spPr>
        <p:txBody>
          <a:bodyPr wrap="square" rtlCol="0">
            <a:spAutoFit/>
          </a:bodyPr>
          <a:lstStyle/>
          <a:p>
            <a:r>
              <a:rPr lang="en-US" dirty="0">
                <a:solidFill>
                  <a:srgbClr val="C00000"/>
                </a:solidFill>
              </a:rPr>
              <a:t>cshl-seqtec-2024</a:t>
            </a:r>
          </a:p>
        </p:txBody>
      </p:sp>
    </p:spTree>
    <p:extLst>
      <p:ext uri="{BB962C8B-B14F-4D97-AF65-F5344CB8AC3E}">
        <p14:creationId xmlns:p14="http://schemas.microsoft.com/office/powerpoint/2010/main" val="1025850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existing key pair: ”</a:t>
            </a:r>
            <a:r>
              <a:rPr lang="en-US" dirty="0">
                <a:solidFill>
                  <a:srgbClr val="C00000"/>
                </a:solidFill>
              </a:rPr>
              <a:t>cshl_2024_student</a:t>
            </a:r>
            <a:r>
              <a:rPr lang="en-US" dirty="0"/>
              <a:t>"</a:t>
            </a:r>
          </a:p>
        </p:txBody>
      </p:sp>
      <p:pic>
        <p:nvPicPr>
          <p:cNvPr id="4" name="Picture 3" descr="A screenshot of a chat&#10;&#10;Description automatically generated">
            <a:extLst>
              <a:ext uri="{FF2B5EF4-FFF2-40B4-BE49-F238E27FC236}">
                <a16:creationId xmlns:a16="http://schemas.microsoft.com/office/drawing/2014/main" id="{C03A17CE-6F31-2D0A-4504-3594A27D77C3}"/>
              </a:ext>
            </a:extLst>
          </p:cNvPr>
          <p:cNvPicPr>
            <a:picLocks noChangeAspect="1"/>
          </p:cNvPicPr>
          <p:nvPr/>
        </p:nvPicPr>
        <p:blipFill>
          <a:blip r:embed="rId3"/>
          <a:stretch>
            <a:fillRect/>
          </a:stretch>
        </p:blipFill>
        <p:spPr>
          <a:xfrm>
            <a:off x="1845538" y="2763111"/>
            <a:ext cx="9135334" cy="2754286"/>
          </a:xfrm>
          <a:prstGeom prst="rect">
            <a:avLst/>
          </a:prstGeom>
        </p:spPr>
      </p:pic>
      <p:cxnSp>
        <p:nvCxnSpPr>
          <p:cNvPr id="6" name="Straight Arrow Connector 5"/>
          <p:cNvCxnSpPr>
            <a:cxnSpLocks/>
          </p:cNvCxnSpPr>
          <p:nvPr/>
        </p:nvCxnSpPr>
        <p:spPr>
          <a:xfrm>
            <a:off x="1470442" y="498611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ướng dẫn sử dụng SSH KEY | BlogCloud365">
            <a:extLst>
              <a:ext uri="{FF2B5EF4-FFF2-40B4-BE49-F238E27FC236}">
                <a16:creationId xmlns:a16="http://schemas.microsoft.com/office/drawing/2014/main" id="{B474926E-A667-FBE4-E2F0-FA5601591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2000250"/>
            <a:ext cx="9334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E35BAD-4A0B-4DBB-F366-1CAF8754ADE7}"/>
              </a:ext>
            </a:extLst>
          </p:cNvPr>
          <p:cNvSpPr txBox="1"/>
          <p:nvPr/>
        </p:nvSpPr>
        <p:spPr>
          <a:xfrm>
            <a:off x="1813301" y="4633993"/>
            <a:ext cx="3239145" cy="369332"/>
          </a:xfrm>
          <a:prstGeom prst="rect">
            <a:avLst/>
          </a:prstGeom>
          <a:noFill/>
        </p:spPr>
        <p:txBody>
          <a:bodyPr wrap="square" rtlCol="0">
            <a:spAutoFit/>
          </a:bodyPr>
          <a:lstStyle/>
          <a:p>
            <a:r>
              <a:rPr lang="en-US" dirty="0"/>
              <a:t>In this case: your computer</a:t>
            </a:r>
          </a:p>
        </p:txBody>
      </p:sp>
      <p:sp>
        <p:nvSpPr>
          <p:cNvPr id="5" name="TextBox 4">
            <a:extLst>
              <a:ext uri="{FF2B5EF4-FFF2-40B4-BE49-F238E27FC236}">
                <a16:creationId xmlns:a16="http://schemas.microsoft.com/office/drawing/2014/main" id="{C6117351-2D68-9AC8-90ED-BC449154ACAB}"/>
              </a:ext>
            </a:extLst>
          </p:cNvPr>
          <p:cNvSpPr txBox="1"/>
          <p:nvPr/>
        </p:nvSpPr>
        <p:spPr>
          <a:xfrm>
            <a:off x="7908656" y="4673084"/>
            <a:ext cx="3239145" cy="369332"/>
          </a:xfrm>
          <a:prstGeom prst="rect">
            <a:avLst/>
          </a:prstGeom>
          <a:noFill/>
        </p:spPr>
        <p:txBody>
          <a:bodyPr wrap="square" rtlCol="0">
            <a:spAutoFit/>
          </a:bodyPr>
          <a:lstStyle/>
          <a:p>
            <a:r>
              <a:rPr lang="en-US" dirty="0"/>
              <a:t>In this case: your </a:t>
            </a:r>
            <a:r>
              <a:rPr lang="en-US" dirty="0" err="1"/>
              <a:t>aws</a:t>
            </a:r>
            <a:r>
              <a:rPr lang="en-US" dirty="0"/>
              <a:t> instance</a:t>
            </a:r>
          </a:p>
        </p:txBody>
      </p:sp>
    </p:spTree>
    <p:extLst>
      <p:ext uri="{BB962C8B-B14F-4D97-AF65-F5344CB8AC3E}">
        <p14:creationId xmlns:p14="http://schemas.microsoft.com/office/powerpoint/2010/main" val="566861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50053A88-26CA-DBFB-2B98-EB2FFFA75112}"/>
              </a:ext>
            </a:extLst>
          </p:cNvPr>
          <p:cNvPicPr>
            <a:picLocks noChangeAspect="1"/>
          </p:cNvPicPr>
          <p:nvPr/>
        </p:nvPicPr>
        <p:blipFill>
          <a:blip r:embed="rId3"/>
          <a:srcRect r="34703"/>
          <a:stretch/>
        </p:blipFill>
        <p:spPr>
          <a:xfrm>
            <a:off x="1562101" y="1645028"/>
            <a:ext cx="6435024" cy="4450972"/>
          </a:xfrm>
          <a:prstGeom prst="rect">
            <a:avLst/>
          </a:prstGeom>
        </p:spPr>
      </p:pic>
      <p:sp>
        <p:nvSpPr>
          <p:cNvPr id="2" name="Title 1"/>
          <p:cNvSpPr>
            <a:spLocks noGrp="1"/>
          </p:cNvSpPr>
          <p:nvPr>
            <p:ph type="title"/>
          </p:nvPr>
        </p:nvSpPr>
        <p:spPr/>
        <p:txBody>
          <a:bodyPr/>
          <a:lstStyle/>
          <a:p>
            <a:r>
              <a:rPr lang="en-US" sz="2400" dirty="0"/>
              <a:t>Select an Existing Security Group, choose "</a:t>
            </a:r>
            <a:r>
              <a:rPr lang="en-US" sz="2400" dirty="0">
                <a:solidFill>
                  <a:srgbClr val="C00000"/>
                </a:solidFill>
              </a:rPr>
              <a:t>SSH/HTTP/</a:t>
            </a:r>
            <a:r>
              <a:rPr lang="en-US" sz="2400" dirty="0" err="1">
                <a:solidFill>
                  <a:srgbClr val="C00000"/>
                </a:solidFill>
              </a:rPr>
              <a:t>Jupyter</a:t>
            </a:r>
            <a:r>
              <a:rPr lang="en-US" sz="2400" dirty="0"/>
              <a:t>". Then hit "Review and Launch". </a:t>
            </a:r>
          </a:p>
        </p:txBody>
      </p:sp>
      <p:cxnSp>
        <p:nvCxnSpPr>
          <p:cNvPr id="5" name="Straight Arrow Connector 4"/>
          <p:cNvCxnSpPr/>
          <p:nvPr/>
        </p:nvCxnSpPr>
        <p:spPr>
          <a:xfrm flipH="1">
            <a:off x="6273552" y="4488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4648994" y="54772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210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1x </a:t>
            </a:r>
            <a:r>
              <a:rPr lang="en-US" sz="2400" dirty="0">
                <a:solidFill>
                  <a:srgbClr val="C00000"/>
                </a:solidFill>
              </a:rPr>
              <a:t>60 GiB </a:t>
            </a:r>
            <a:r>
              <a:rPr lang="en-US" sz="2400" dirty="0"/>
              <a:t>root volume and 1x </a:t>
            </a:r>
            <a:r>
              <a:rPr lang="en-US" sz="2400" dirty="0">
                <a:solidFill>
                  <a:srgbClr val="C00000"/>
                </a:solidFill>
              </a:rPr>
              <a:t>500 GiB</a:t>
            </a:r>
            <a:r>
              <a:rPr lang="en-US" sz="2400" dirty="0"/>
              <a:t> EBS volume as the two storage volumes. Both of type </a:t>
            </a:r>
            <a:r>
              <a:rPr lang="en-US" sz="2400" dirty="0">
                <a:solidFill>
                  <a:srgbClr val="C00000"/>
                </a:solidFill>
              </a:rPr>
              <a:t>gp3</a:t>
            </a:r>
            <a:r>
              <a:rPr lang="en-US" sz="2400" dirty="0"/>
              <a:t>. </a:t>
            </a:r>
          </a:p>
        </p:txBody>
      </p:sp>
      <p:pic>
        <p:nvPicPr>
          <p:cNvPr id="6" name="Picture 5" descr="A screenshot of a computer screen&#10;&#10;Description automatically generated">
            <a:extLst>
              <a:ext uri="{FF2B5EF4-FFF2-40B4-BE49-F238E27FC236}">
                <a16:creationId xmlns:a16="http://schemas.microsoft.com/office/drawing/2014/main" id="{DCB01BC6-B2E7-2B56-6B1E-DF740478EE22}"/>
              </a:ext>
            </a:extLst>
          </p:cNvPr>
          <p:cNvPicPr>
            <a:picLocks noChangeAspect="1"/>
          </p:cNvPicPr>
          <p:nvPr/>
        </p:nvPicPr>
        <p:blipFill>
          <a:blip r:embed="rId3"/>
          <a:stretch>
            <a:fillRect/>
          </a:stretch>
        </p:blipFill>
        <p:spPr>
          <a:xfrm>
            <a:off x="2997200" y="1486546"/>
            <a:ext cx="6731000" cy="4876800"/>
          </a:xfrm>
          <a:prstGeom prst="rect">
            <a:avLst/>
          </a:prstGeom>
        </p:spPr>
      </p:pic>
      <p:sp>
        <p:nvSpPr>
          <p:cNvPr id="5" name="Rectangle 4"/>
          <p:cNvSpPr/>
          <p:nvPr/>
        </p:nvSpPr>
        <p:spPr>
          <a:xfrm>
            <a:off x="2997199" y="2092029"/>
            <a:ext cx="6731001"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4A655-E05B-F46B-5A01-0D52D9D4839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1E420BC-CEB6-165C-50C4-5402081B4EAD}"/>
              </a:ext>
            </a:extLst>
          </p:cNvPr>
          <p:cNvSpPr>
            <a:spLocks noGrp="1"/>
          </p:cNvSpPr>
          <p:nvPr>
            <p:ph type="title"/>
          </p:nvPr>
        </p:nvSpPr>
        <p:spPr>
          <a:xfrm>
            <a:off x="838200" y="365125"/>
            <a:ext cx="6824472" cy="1325563"/>
          </a:xfrm>
        </p:spPr>
        <p:txBody>
          <a:bodyPr/>
          <a:lstStyle/>
          <a:p>
            <a:endParaRPr lang="en-US"/>
          </a:p>
        </p:txBody>
      </p:sp>
      <p:pic>
        <p:nvPicPr>
          <p:cNvPr id="5" name="Content Placeholder 4" descr="Monitor with solid fill">
            <a:extLst>
              <a:ext uri="{FF2B5EF4-FFF2-40B4-BE49-F238E27FC236}">
                <a16:creationId xmlns:a16="http://schemas.microsoft.com/office/drawing/2014/main" id="{52AAC61F-C20C-2B1D-71DC-EE65B915504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9" name="Picture 6" descr="aws-logo.png">
            <a:extLst>
              <a:ext uri="{FF2B5EF4-FFF2-40B4-BE49-F238E27FC236}">
                <a16:creationId xmlns:a16="http://schemas.microsoft.com/office/drawing/2014/main" id="{DDC250C2-42EE-B833-B79C-E57C98FBC2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62461" y="360984"/>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62D2226-2F32-2860-0358-42E6197EEF23}"/>
              </a:ext>
            </a:extLst>
          </p:cNvPr>
          <p:cNvSpPr txBox="1"/>
          <p:nvPr/>
        </p:nvSpPr>
        <p:spPr>
          <a:xfrm>
            <a:off x="4781803" y="3013501"/>
            <a:ext cx="751333" cy="830997"/>
          </a:xfrm>
          <a:prstGeom prst="rect">
            <a:avLst/>
          </a:prstGeom>
          <a:noFill/>
        </p:spPr>
        <p:txBody>
          <a:bodyPr wrap="square" rtlCol="0">
            <a:spAutoFit/>
          </a:bodyPr>
          <a:lstStyle/>
          <a:p>
            <a:r>
              <a:rPr lang="en-US" sz="4800" dirty="0"/>
              <a:t>+</a:t>
            </a:r>
          </a:p>
        </p:txBody>
      </p:sp>
      <p:pic>
        <p:nvPicPr>
          <p:cNvPr id="4" name="Graphic 3" descr="Box outline">
            <a:extLst>
              <a:ext uri="{FF2B5EF4-FFF2-40B4-BE49-F238E27FC236}">
                <a16:creationId xmlns:a16="http://schemas.microsoft.com/office/drawing/2014/main" id="{AAE05E02-08E2-F12B-EE09-6C178FF5A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9740" y="2870201"/>
            <a:ext cx="914400" cy="914400"/>
          </a:xfrm>
          <a:prstGeom prst="rect">
            <a:avLst/>
          </a:prstGeom>
        </p:spPr>
      </p:pic>
      <p:pic>
        <p:nvPicPr>
          <p:cNvPr id="8" name="Graphic 7" descr="Document outline">
            <a:extLst>
              <a:ext uri="{FF2B5EF4-FFF2-40B4-BE49-F238E27FC236}">
                <a16:creationId xmlns:a16="http://schemas.microsoft.com/office/drawing/2014/main" id="{CC6B494C-5810-1F78-B9BE-994BDEEFFD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06674" y="2870201"/>
            <a:ext cx="914400" cy="914400"/>
          </a:xfrm>
          <a:prstGeom prst="rect">
            <a:avLst/>
          </a:prstGeom>
        </p:spPr>
      </p:pic>
      <p:sp>
        <p:nvSpPr>
          <p:cNvPr id="3" name="TextBox 2">
            <a:extLst>
              <a:ext uri="{FF2B5EF4-FFF2-40B4-BE49-F238E27FC236}">
                <a16:creationId xmlns:a16="http://schemas.microsoft.com/office/drawing/2014/main" id="{4BF6EB8A-F36C-A9BD-D464-AC4D75C89E14}"/>
              </a:ext>
            </a:extLst>
          </p:cNvPr>
          <p:cNvSpPr txBox="1"/>
          <p:nvPr/>
        </p:nvSpPr>
        <p:spPr>
          <a:xfrm>
            <a:off x="2347964" y="4980877"/>
            <a:ext cx="2364673" cy="830997"/>
          </a:xfrm>
          <a:prstGeom prst="rect">
            <a:avLst/>
          </a:prstGeom>
          <a:noFill/>
        </p:spPr>
        <p:txBody>
          <a:bodyPr wrap="square" rtlCol="0">
            <a:spAutoFit/>
          </a:bodyPr>
          <a:lstStyle/>
          <a:p>
            <a:r>
              <a:rPr lang="en-US" sz="2400" dirty="0"/>
              <a:t>Root volume</a:t>
            </a:r>
          </a:p>
          <a:p>
            <a:r>
              <a:rPr lang="en-US" sz="2400" dirty="0"/>
              <a:t>60G</a:t>
            </a:r>
          </a:p>
        </p:txBody>
      </p:sp>
      <p:sp>
        <p:nvSpPr>
          <p:cNvPr id="6" name="TextBox 5">
            <a:extLst>
              <a:ext uri="{FF2B5EF4-FFF2-40B4-BE49-F238E27FC236}">
                <a16:creationId xmlns:a16="http://schemas.microsoft.com/office/drawing/2014/main" id="{F1236D45-6813-41DB-9B5E-7426C4B4BF1E}"/>
              </a:ext>
            </a:extLst>
          </p:cNvPr>
          <p:cNvSpPr txBox="1"/>
          <p:nvPr/>
        </p:nvSpPr>
        <p:spPr>
          <a:xfrm>
            <a:off x="5878450" y="5002553"/>
            <a:ext cx="3063498" cy="830997"/>
          </a:xfrm>
          <a:prstGeom prst="rect">
            <a:avLst/>
          </a:prstGeom>
          <a:noFill/>
        </p:spPr>
        <p:txBody>
          <a:bodyPr wrap="square" rtlCol="0">
            <a:spAutoFit/>
          </a:bodyPr>
          <a:lstStyle/>
          <a:p>
            <a:r>
              <a:rPr lang="en-US" sz="2400" dirty="0"/>
              <a:t>Additional EBS volume</a:t>
            </a:r>
          </a:p>
          <a:p>
            <a:r>
              <a:rPr lang="en-US" sz="2400" dirty="0"/>
              <a:t>500G</a:t>
            </a:r>
          </a:p>
        </p:txBody>
      </p:sp>
      <p:pic>
        <p:nvPicPr>
          <p:cNvPr id="7" name="Graphic 6" descr="Database outline">
            <a:extLst>
              <a:ext uri="{FF2B5EF4-FFF2-40B4-BE49-F238E27FC236}">
                <a16:creationId xmlns:a16="http://schemas.microsoft.com/office/drawing/2014/main" id="{9AC2A7BB-C2C4-422D-BDD9-691C859A85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8881" y="2323648"/>
            <a:ext cx="2021857" cy="2021857"/>
          </a:xfrm>
          <a:prstGeom prst="rect">
            <a:avLst/>
          </a:prstGeom>
        </p:spPr>
      </p:pic>
    </p:spTree>
    <p:extLst>
      <p:ext uri="{BB962C8B-B14F-4D97-AF65-F5344CB8AC3E}">
        <p14:creationId xmlns:p14="http://schemas.microsoft.com/office/powerpoint/2010/main" val="167236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3839539-F1B0-D95E-DCEF-A9B81C19795B}"/>
              </a:ext>
            </a:extLst>
          </p:cNvPr>
          <p:cNvPicPr>
            <a:picLocks noChangeAspect="1"/>
          </p:cNvPicPr>
          <p:nvPr/>
        </p:nvPicPr>
        <p:blipFill rotWithShape="1">
          <a:blip r:embed="rId2"/>
          <a:srcRect t="1200"/>
          <a:stretch/>
        </p:blipFill>
        <p:spPr>
          <a:xfrm>
            <a:off x="3192128" y="1566254"/>
            <a:ext cx="5375696" cy="4758668"/>
          </a:xfrm>
          <a:prstGeom prst="rect">
            <a:avLst/>
          </a:prstGeo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16181" y="48599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details of your instance and hit Launch</a:t>
            </a:r>
          </a:p>
        </p:txBody>
      </p:sp>
      <p:pic>
        <p:nvPicPr>
          <p:cNvPr id="5" name="Picture 4" descr="A screenshot of a computer&#10;&#10;Description automatically generated">
            <a:extLst>
              <a:ext uri="{FF2B5EF4-FFF2-40B4-BE49-F238E27FC236}">
                <a16:creationId xmlns:a16="http://schemas.microsoft.com/office/drawing/2014/main" id="{614791DB-7FC8-C364-27F6-C183988A4802}"/>
              </a:ext>
            </a:extLst>
          </p:cNvPr>
          <p:cNvPicPr>
            <a:picLocks noChangeAspect="1"/>
          </p:cNvPicPr>
          <p:nvPr/>
        </p:nvPicPr>
        <p:blipFill>
          <a:blip r:embed="rId2"/>
          <a:stretch>
            <a:fillRect/>
          </a:stretch>
        </p:blipFill>
        <p:spPr>
          <a:xfrm>
            <a:off x="5071174" y="1027906"/>
            <a:ext cx="2507497" cy="5307220"/>
          </a:xfrm>
          <a:prstGeom prst="rect">
            <a:avLst/>
          </a:prstGeom>
        </p:spPr>
      </p:pic>
      <p:sp>
        <p:nvSpPr>
          <p:cNvPr id="7" name="Rectangle 6"/>
          <p:cNvSpPr/>
          <p:nvPr/>
        </p:nvSpPr>
        <p:spPr>
          <a:xfrm>
            <a:off x="6255017" y="561407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992774" y="2030278"/>
            <a:ext cx="2664296" cy="184429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FBF0-5697-00A7-B94A-6D943368940B}"/>
              </a:ext>
            </a:extLst>
          </p:cNvPr>
          <p:cNvSpPr>
            <a:spLocks noGrp="1"/>
          </p:cNvSpPr>
          <p:nvPr>
            <p:ph type="title"/>
          </p:nvPr>
        </p:nvSpPr>
        <p:spPr>
          <a:xfrm>
            <a:off x="831850" y="1709739"/>
            <a:ext cx="10515600" cy="1947862"/>
          </a:xfrm>
        </p:spPr>
        <p:txBody>
          <a:bodyPr/>
          <a:lstStyle/>
          <a:p>
            <a:r>
              <a:rPr lang="en-US" dirty="0"/>
              <a:t>Congratulations, you just fire your own instance!! </a:t>
            </a:r>
          </a:p>
        </p:txBody>
      </p:sp>
      <p:sp>
        <p:nvSpPr>
          <p:cNvPr id="4" name="TextBox 3">
            <a:extLst>
              <a:ext uri="{FF2B5EF4-FFF2-40B4-BE49-F238E27FC236}">
                <a16:creationId xmlns:a16="http://schemas.microsoft.com/office/drawing/2014/main" id="{506678B3-08FF-7891-B40D-EFB259E4CE6D}"/>
              </a:ext>
            </a:extLst>
          </p:cNvPr>
          <p:cNvSpPr txBox="1"/>
          <p:nvPr/>
        </p:nvSpPr>
        <p:spPr>
          <a:xfrm>
            <a:off x="6096000" y="4128655"/>
            <a:ext cx="4461164" cy="769441"/>
          </a:xfrm>
          <a:prstGeom prst="rect">
            <a:avLst/>
          </a:prstGeom>
          <a:noFill/>
        </p:spPr>
        <p:txBody>
          <a:bodyPr wrap="square" rtlCol="0">
            <a:spAutoFit/>
          </a:bodyPr>
          <a:lstStyle/>
          <a:p>
            <a:r>
              <a:rPr lang="en-US" sz="4400" dirty="0"/>
              <a:t>Let’s log into it </a:t>
            </a:r>
          </a:p>
        </p:txBody>
      </p:sp>
    </p:spTree>
    <p:extLst>
      <p:ext uri="{BB962C8B-B14F-4D97-AF65-F5344CB8AC3E}">
        <p14:creationId xmlns:p14="http://schemas.microsoft.com/office/powerpoint/2010/main" val="1855330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02D4-23E7-AC6C-0D4C-B7BD7383B31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D924C016-5325-B878-E94D-C5C0F6000D63}"/>
              </a:ext>
            </a:extLst>
          </p:cNvPr>
          <p:cNvSpPr>
            <a:spLocks noGrp="1"/>
          </p:cNvSpPr>
          <p:nvPr>
            <p:ph idx="1"/>
          </p:nvPr>
        </p:nvSpPr>
        <p:spPr/>
        <p:txBody>
          <a:bodyPr>
            <a:normAutofit fontScale="92500" lnSpcReduction="10000"/>
          </a:bodyPr>
          <a:lstStyle/>
          <a:p>
            <a:r>
              <a:rPr lang="en-US" dirty="0"/>
              <a:t>Launch instance : Done !</a:t>
            </a:r>
          </a:p>
          <a:p>
            <a:r>
              <a:rPr lang="en-US" dirty="0"/>
              <a:t>Step 0: Download key file (.</a:t>
            </a:r>
            <a:r>
              <a:rPr lang="en-US" dirty="0" err="1"/>
              <a:t>pem</a:t>
            </a:r>
            <a:r>
              <a:rPr lang="en-US" dirty="0"/>
              <a:t> file for Mac, .</a:t>
            </a:r>
            <a:r>
              <a:rPr lang="en-US" dirty="0" err="1"/>
              <a:t>ppk</a:t>
            </a:r>
            <a:r>
              <a:rPr lang="en-US" dirty="0"/>
              <a:t> file for Windows)</a:t>
            </a:r>
          </a:p>
          <a:p>
            <a:pPr marL="0" indent="0">
              <a:buNone/>
            </a:pPr>
            <a:r>
              <a:rPr lang="en-US" dirty="0"/>
              <a:t>&amp; Change permission of downloaded key </a:t>
            </a:r>
          </a:p>
          <a:p>
            <a:pPr marL="0" indent="0">
              <a:buNone/>
            </a:pPr>
            <a:r>
              <a:rPr lang="en-US" dirty="0"/>
              <a:t>	mac: </a:t>
            </a:r>
            <a:r>
              <a:rPr lang="en-US" dirty="0" err="1">
                <a:solidFill>
                  <a:schemeClr val="accent6">
                    <a:lumMod val="75000"/>
                  </a:schemeClr>
                </a:solidFill>
              </a:rPr>
              <a:t>chmod</a:t>
            </a:r>
            <a:r>
              <a:rPr lang="en-US" dirty="0">
                <a:solidFill>
                  <a:schemeClr val="accent6">
                    <a:lumMod val="75000"/>
                  </a:schemeClr>
                </a:solidFill>
              </a:rPr>
              <a:t> 400 cshl_2024_student.pem</a:t>
            </a:r>
          </a:p>
          <a:p>
            <a:pPr marL="0" indent="0">
              <a:buNone/>
            </a:pPr>
            <a:r>
              <a:rPr lang="en-US" dirty="0"/>
              <a:t>	windows: </a:t>
            </a:r>
            <a:r>
              <a:rPr lang="en-US" dirty="0" err="1">
                <a:solidFill>
                  <a:schemeClr val="accent6">
                    <a:lumMod val="75000"/>
                  </a:schemeClr>
                </a:solidFill>
              </a:rPr>
              <a:t>icacls</a:t>
            </a:r>
            <a:r>
              <a:rPr lang="en-US" dirty="0">
                <a:solidFill>
                  <a:schemeClr val="accent6">
                    <a:lumMod val="75000"/>
                  </a:schemeClr>
                </a:solidFill>
              </a:rPr>
              <a:t> cshl_2024_student.pem</a:t>
            </a:r>
          </a:p>
          <a:p>
            <a:r>
              <a:rPr lang="en-US" dirty="0"/>
              <a:t>Step 1: Log into your instance : </a:t>
            </a:r>
          </a:p>
          <a:p>
            <a:pPr marL="0" indent="0">
              <a:buNone/>
            </a:pPr>
            <a:r>
              <a:rPr lang="en-US" dirty="0"/>
              <a:t>	</a:t>
            </a:r>
            <a:r>
              <a:rPr lang="en-US" dirty="0">
                <a:solidFill>
                  <a:schemeClr val="accent6">
                    <a:lumMod val="75000"/>
                  </a:schemeClr>
                </a:solidFill>
              </a:rPr>
              <a:t>ssh -</a:t>
            </a:r>
            <a:r>
              <a:rPr lang="en-US" dirty="0" err="1">
                <a:solidFill>
                  <a:schemeClr val="accent6">
                    <a:lumMod val="75000"/>
                  </a:schemeClr>
                </a:solidFill>
              </a:rPr>
              <a:t>i</a:t>
            </a:r>
            <a:r>
              <a:rPr lang="en-US" dirty="0">
                <a:solidFill>
                  <a:schemeClr val="accent6">
                    <a:lumMod val="75000"/>
                  </a:schemeClr>
                </a:solidFill>
              </a:rPr>
              <a:t> cshl_2024_student.pem </a:t>
            </a:r>
            <a:r>
              <a:rPr lang="en-US" dirty="0">
                <a:solidFill>
                  <a:schemeClr val="accent6">
                    <a:lumMod val="75000"/>
                  </a:schemeClr>
                </a:solidFill>
                <a:hlinkClick r:id="rId2"/>
              </a:rPr>
              <a:t>ubuntu@[public.ip.address</a:t>
            </a:r>
            <a:r>
              <a:rPr lang="en-US" dirty="0">
                <a:solidFill>
                  <a:schemeClr val="accent6">
                    <a:lumMod val="75000"/>
                  </a:schemeClr>
                </a:solidFill>
              </a:rPr>
              <a:t>]</a:t>
            </a:r>
          </a:p>
          <a:p>
            <a:pPr marL="0" indent="0">
              <a:buNone/>
            </a:pPr>
            <a:endParaRPr lang="en-US" dirty="0">
              <a:solidFill>
                <a:schemeClr val="accent6">
                  <a:lumMod val="75000"/>
                </a:schemeClr>
              </a:solidFill>
            </a:endParaRPr>
          </a:p>
          <a:p>
            <a:r>
              <a:rPr lang="en-US" dirty="0"/>
              <a:t>When done for the day, ‘</a:t>
            </a:r>
            <a:r>
              <a:rPr lang="en-US" dirty="0">
                <a:solidFill>
                  <a:srgbClr val="C00000"/>
                </a:solidFill>
              </a:rPr>
              <a:t>stop</a:t>
            </a:r>
            <a:r>
              <a:rPr lang="en-US" dirty="0"/>
              <a:t>’ instance (don’t ‘terminate’). Next morning, ‘start’ instance again (don’t launch new instance). </a:t>
            </a:r>
          </a:p>
        </p:txBody>
      </p:sp>
    </p:spTree>
    <p:extLst>
      <p:ext uri="{BB962C8B-B14F-4D97-AF65-F5344CB8AC3E}">
        <p14:creationId xmlns:p14="http://schemas.microsoft.com/office/powerpoint/2010/main" val="2713814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DC21-CA36-3586-25DB-293BB4D8B885}"/>
              </a:ext>
            </a:extLst>
          </p:cNvPr>
          <p:cNvSpPr>
            <a:spLocks noGrp="1"/>
          </p:cNvSpPr>
          <p:nvPr>
            <p:ph type="title"/>
          </p:nvPr>
        </p:nvSpPr>
        <p:spPr/>
        <p:txBody>
          <a:bodyPr/>
          <a:lstStyle/>
          <a:p>
            <a:r>
              <a:rPr lang="en-US" dirty="0"/>
              <a:t>Logging into your instance</a:t>
            </a:r>
          </a:p>
        </p:txBody>
      </p:sp>
      <p:sp>
        <p:nvSpPr>
          <p:cNvPr id="3" name="Content Placeholder 2">
            <a:extLst>
              <a:ext uri="{FF2B5EF4-FFF2-40B4-BE49-F238E27FC236}">
                <a16:creationId xmlns:a16="http://schemas.microsoft.com/office/drawing/2014/main" id="{E1C688F3-B084-700F-0254-255D0612C755}"/>
              </a:ext>
            </a:extLst>
          </p:cNvPr>
          <p:cNvSpPr>
            <a:spLocks noGrp="1"/>
          </p:cNvSpPr>
          <p:nvPr>
            <p:ph idx="1"/>
          </p:nvPr>
        </p:nvSpPr>
        <p:spPr>
          <a:xfrm>
            <a:off x="838200" y="1825625"/>
            <a:ext cx="4563140" cy="4351338"/>
          </a:xfrm>
        </p:spPr>
        <p:txBody>
          <a:bodyPr/>
          <a:lstStyle/>
          <a:p>
            <a:pPr marL="0" indent="0">
              <a:buNone/>
            </a:pPr>
            <a:r>
              <a:rPr lang="en-US" dirty="0"/>
              <a:t>Mac</a:t>
            </a:r>
          </a:p>
          <a:p>
            <a:r>
              <a:rPr lang="en-US" dirty="0"/>
              <a:t>Terminal</a:t>
            </a:r>
          </a:p>
        </p:txBody>
      </p:sp>
      <p:sp>
        <p:nvSpPr>
          <p:cNvPr id="4" name="Content Placeholder 2">
            <a:extLst>
              <a:ext uri="{FF2B5EF4-FFF2-40B4-BE49-F238E27FC236}">
                <a16:creationId xmlns:a16="http://schemas.microsoft.com/office/drawing/2014/main" id="{6AAB53C8-03AE-204D-66C4-8A81160F6607}"/>
              </a:ext>
            </a:extLst>
          </p:cNvPr>
          <p:cNvSpPr txBox="1">
            <a:spLocks/>
          </p:cNvSpPr>
          <p:nvPr/>
        </p:nvSpPr>
        <p:spPr>
          <a:xfrm>
            <a:off x="6790662" y="1825625"/>
            <a:ext cx="45631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Window</a:t>
            </a:r>
          </a:p>
          <a:p>
            <a:r>
              <a:rPr lang="en-US" dirty="0"/>
              <a:t>PowerShell (preferred, similar to Terminal)</a:t>
            </a:r>
          </a:p>
          <a:p>
            <a:r>
              <a:rPr lang="en-US" dirty="0" err="1"/>
              <a:t>PuTTy</a:t>
            </a:r>
            <a:r>
              <a:rPr lang="en-US" dirty="0"/>
              <a:t> (more complicated)</a:t>
            </a:r>
          </a:p>
          <a:p>
            <a:endParaRPr lang="en-US" dirty="0"/>
          </a:p>
        </p:txBody>
      </p:sp>
    </p:spTree>
    <p:extLst>
      <p:ext uri="{BB962C8B-B14F-4D97-AF65-F5344CB8AC3E}">
        <p14:creationId xmlns:p14="http://schemas.microsoft.com/office/powerpoint/2010/main" val="3295231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4"/>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121788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3836984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0039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2535952" cy="1077218"/>
          </a:xfrm>
          <a:prstGeom prst="rect">
            <a:avLst/>
          </a:prstGeom>
          <a:noFill/>
        </p:spPr>
        <p:txBody>
          <a:bodyPr wrap="square" rtlCol="0">
            <a:spAutoFit/>
          </a:bodyPr>
          <a:lstStyle/>
          <a:p>
            <a:r>
              <a:rPr lang="en-US" sz="3200" dirty="0" err="1">
                <a:highlight>
                  <a:srgbClr val="FFFF00"/>
                </a:highlight>
              </a:rPr>
              <a:t>mkdir</a:t>
            </a:r>
            <a:r>
              <a:rPr lang="en-US" sz="3200" dirty="0">
                <a:highlight>
                  <a:srgbClr val="FFFF00"/>
                </a:highlight>
              </a:rPr>
              <a:t> </a:t>
            </a:r>
            <a:r>
              <a:rPr lang="en-US" sz="3200" dirty="0" err="1">
                <a:highlight>
                  <a:srgbClr val="FFFF00"/>
                </a:highlight>
              </a:rPr>
              <a:t>cshl</a:t>
            </a:r>
            <a:endParaRPr lang="en-US" sz="3200" dirty="0">
              <a:highlight>
                <a:srgbClr val="FFFF00"/>
              </a:highlight>
            </a:endParaRPr>
          </a:p>
          <a:p>
            <a:r>
              <a:rPr lang="en-US" sz="3200" dirty="0">
                <a:highlight>
                  <a:srgbClr val="FFFF00"/>
                </a:highlight>
              </a:rPr>
              <a:t>cd </a:t>
            </a:r>
            <a:r>
              <a:rPr lang="en-US" sz="3200" dirty="0" err="1">
                <a:highlight>
                  <a:srgbClr val="FFFF00"/>
                </a:highlight>
              </a:rPr>
              <a:t>cshl</a:t>
            </a:r>
            <a:endParaRPr lang="en-US" sz="3200" dirty="0">
              <a:highlight>
                <a:srgbClr val="FFFF00"/>
              </a:highlight>
            </a:endParaRPr>
          </a:p>
        </p:txBody>
      </p:sp>
    </p:spTree>
    <p:extLst>
      <p:ext uri="{BB962C8B-B14F-4D97-AF65-F5344CB8AC3E}">
        <p14:creationId xmlns:p14="http://schemas.microsoft.com/office/powerpoint/2010/main" val="958842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normAutofit/>
          </a:bodyPr>
          <a:lstStyle/>
          <a:p>
            <a:r>
              <a:rPr lang="en-US" dirty="0"/>
              <a:t>NOTE for Mac users.  You will need to use a “.</a:t>
            </a:r>
            <a:r>
              <a:rPr lang="en-US" dirty="0" err="1"/>
              <a:t>pem</a:t>
            </a:r>
            <a:r>
              <a:rPr lang="en-US" dirty="0"/>
              <a:t>” file</a:t>
            </a:r>
          </a:p>
          <a:p>
            <a:r>
              <a:rPr lang="en-US" dirty="0"/>
              <a:t>NOTE for Windows Users.  </a:t>
            </a:r>
          </a:p>
          <a:p>
            <a:pPr lvl="1"/>
            <a:r>
              <a:rPr lang="en-US" dirty="0"/>
              <a:t>You can use the same ‘.</a:t>
            </a:r>
            <a:r>
              <a:rPr lang="en-US" dirty="0" err="1"/>
              <a:t>pem</a:t>
            </a:r>
            <a:r>
              <a:rPr lang="en-US" dirty="0"/>
              <a:t>’ file if use PowerShell</a:t>
            </a:r>
          </a:p>
          <a:p>
            <a:pPr lvl="1"/>
            <a:r>
              <a:rPr lang="en-US" dirty="0"/>
              <a:t>Or a ‘.</a:t>
            </a:r>
            <a:r>
              <a:rPr lang="en-US" dirty="0" err="1"/>
              <a:t>ppk</a:t>
            </a:r>
            <a:r>
              <a:rPr lang="en-US" dirty="0"/>
              <a:t>’ file. This can be created from the “.</a:t>
            </a:r>
            <a:r>
              <a:rPr lang="en-US" dirty="0" err="1"/>
              <a:t>pem</a:t>
            </a:r>
            <a:r>
              <a:rPr lang="en-US" dirty="0"/>
              <a:t>” file:</a:t>
            </a:r>
          </a:p>
          <a:p>
            <a:pPr marL="457200" lvl="1" indent="0">
              <a:buNone/>
            </a:pPr>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7278659" cy="369332"/>
          </a:xfrm>
          <a:prstGeom prst="rect">
            <a:avLst/>
          </a:prstGeom>
          <a:noFill/>
        </p:spPr>
        <p:txBody>
          <a:bodyPr wrap="none" rtlCol="0">
            <a:spAutoFit/>
          </a:bodyPr>
          <a:lstStyle/>
          <a:p>
            <a:r>
              <a:rPr lang="en-US" b="1" dirty="0">
                <a:highlight>
                  <a:srgbClr val="FFFF00"/>
                </a:highlight>
              </a:rPr>
              <a:t>Save the </a:t>
            </a:r>
            <a:r>
              <a:rPr lang="en-US" b="1" dirty="0" err="1">
                <a:highlight>
                  <a:srgbClr val="FFFF00"/>
                </a:highlight>
              </a:rPr>
              <a:t>pem</a:t>
            </a:r>
            <a:r>
              <a:rPr lang="en-US" b="1" dirty="0">
                <a:highlight>
                  <a:srgbClr val="FFFF00"/>
                </a:highlight>
              </a:rPr>
              <a:t>/</a:t>
            </a:r>
            <a:r>
              <a:rPr lang="en-US" b="1" dirty="0" err="1">
                <a:highlight>
                  <a:srgbClr val="FFFF00"/>
                </a:highlight>
              </a:rPr>
              <a:t>ppk</a:t>
            </a:r>
            <a:r>
              <a:rPr lang="en-US" b="1" dirty="0">
                <a:highlight>
                  <a:srgbClr val="FFFF00"/>
                </a:highlight>
              </a:rPr>
              <a:t> file you received via email/slack to your new </a:t>
            </a:r>
            <a:r>
              <a:rPr lang="en-US" b="1" dirty="0" err="1">
                <a:highlight>
                  <a:srgbClr val="FFFF00"/>
                </a:highlight>
              </a:rPr>
              <a:t>cshl</a:t>
            </a:r>
            <a:r>
              <a:rPr lang="en-US" b="1" dirty="0">
                <a:highlight>
                  <a:srgbClr val="FFFF00"/>
                </a:highlight>
              </a:rPr>
              <a:t> folder</a:t>
            </a:r>
          </a:p>
        </p:txBody>
      </p:sp>
    </p:spTree>
    <p:extLst>
      <p:ext uri="{BB962C8B-B14F-4D97-AF65-F5344CB8AC3E}">
        <p14:creationId xmlns:p14="http://schemas.microsoft.com/office/powerpoint/2010/main" val="214293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024333" cy="923330"/>
          </a:xfrm>
          <a:prstGeom prst="rect">
            <a:avLst/>
          </a:prstGeom>
          <a:noFill/>
        </p:spPr>
        <p:txBody>
          <a:bodyPr wrap="square" rtlCol="0">
            <a:spAutoFit/>
          </a:bodyPr>
          <a:lstStyle/>
          <a:p>
            <a:r>
              <a:rPr lang="en-US" dirty="0"/>
              <a:t>cat cshl_2021_student.pem</a:t>
            </a:r>
          </a:p>
          <a:p>
            <a:r>
              <a:rPr lang="en-US" dirty="0"/>
              <a:t>less cshl_2021_student.pem</a:t>
            </a:r>
          </a:p>
          <a:p>
            <a:endParaRPr lang="en-US" dirty="0"/>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normAutofit lnSpcReduction="10000"/>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cshl_2023_student.pem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normAutofit fontScale="90000"/>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highlight>
                  <a:srgbClr val="FFFF00"/>
                </a:highlight>
              </a:rPr>
              <a:t>cd ~/</a:t>
            </a:r>
            <a:r>
              <a:rPr lang="en-CA" dirty="0" err="1">
                <a:highlight>
                  <a:srgbClr val="FFFF00"/>
                </a:highlight>
              </a:rPr>
              <a:t>cshl</a:t>
            </a:r>
            <a:endParaRPr lang="en-CA" dirty="0">
              <a:highlight>
                <a:srgbClr val="FFFF00"/>
              </a:highlight>
            </a:endParaRPr>
          </a:p>
          <a:p>
            <a:pPr>
              <a:buClrTx/>
              <a:buFontTx/>
              <a:buNone/>
              <a:defRPr/>
            </a:pPr>
            <a:r>
              <a:rPr lang="en-CA" dirty="0" err="1">
                <a:highlight>
                  <a:srgbClr val="FFFF00"/>
                </a:highlight>
              </a:rPr>
              <a:t>chmod</a:t>
            </a:r>
            <a:r>
              <a:rPr lang="en-CA" dirty="0">
                <a:highlight>
                  <a:srgbClr val="FFFF00"/>
                </a:highlight>
              </a:rPr>
              <a:t> 400 cshl_2024_student.pem</a:t>
            </a:r>
          </a:p>
          <a:p>
            <a:pPr>
              <a:buClrTx/>
              <a:buFontTx/>
              <a:buNone/>
              <a:defRPr/>
            </a:pPr>
            <a:r>
              <a:rPr lang="en-CA" dirty="0">
                <a:highlight>
                  <a:srgbClr val="FFFF00"/>
                </a:highlight>
              </a:rPr>
              <a:t>(Windows: </a:t>
            </a:r>
            <a:r>
              <a:rPr lang="en-CA" dirty="0" err="1">
                <a:highlight>
                  <a:srgbClr val="FFFF00"/>
                </a:highlight>
              </a:rPr>
              <a:t>icacls</a:t>
            </a:r>
            <a:r>
              <a:rPr lang="en-CA" dirty="0">
                <a:highlight>
                  <a:srgbClr val="FFFF00"/>
                </a:highlight>
              </a:rPr>
              <a:t> cshl_2024_student.pem)</a:t>
            </a:r>
          </a:p>
          <a:p>
            <a:pPr>
              <a:buClrTx/>
              <a:buFontTx/>
              <a:buNone/>
              <a:defRPr/>
            </a:pPr>
            <a:r>
              <a:rPr lang="en-CA" dirty="0">
                <a:highlight>
                  <a:srgbClr val="FFFF00"/>
                </a:highlight>
              </a:rPr>
              <a:t>ssh -</a:t>
            </a:r>
            <a:r>
              <a:rPr lang="en-CA" dirty="0" err="1">
                <a:highlight>
                  <a:srgbClr val="FFFF00"/>
                </a:highlight>
              </a:rPr>
              <a:t>i</a:t>
            </a:r>
            <a:r>
              <a:rPr lang="en-CA" dirty="0">
                <a:highlight>
                  <a:srgbClr val="FFFF00"/>
                </a:highlight>
              </a:rPr>
              <a:t> cshl_2024_student.pem ubuntu@[YOUR PUBLIC IP]</a:t>
            </a:r>
          </a:p>
        </p:txBody>
      </p:sp>
      <p:pic>
        <p:nvPicPr>
          <p:cNvPr id="2" name="Picture 2" descr="How Does the Internet Work?">
            <a:extLst>
              <a:ext uri="{FF2B5EF4-FFF2-40B4-BE49-F238E27FC236}">
                <a16:creationId xmlns:a16="http://schemas.microsoft.com/office/drawing/2014/main" id="{9BDB62CC-1D5E-0CC5-D941-18A7666EA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039" y="1028381"/>
            <a:ext cx="5511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1EA82E86-F474-872E-8925-CB5F8187EAF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52446"/>
          <a:stretch/>
        </p:blipFill>
        <p:spPr>
          <a:xfrm>
            <a:off x="1040609" y="4077936"/>
            <a:ext cx="10110781" cy="2246664"/>
          </a:xfrm>
        </p:spPr>
      </p:pic>
      <p:cxnSp>
        <p:nvCxnSpPr>
          <p:cNvPr id="4" name="Straight Arrow Connector 3">
            <a:extLst>
              <a:ext uri="{FF2B5EF4-FFF2-40B4-BE49-F238E27FC236}">
                <a16:creationId xmlns:a16="http://schemas.microsoft.com/office/drawing/2014/main" id="{F7E7C7CA-5424-F67D-71EB-D6E377D05783}"/>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7446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normAutofit fontScale="90000"/>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a:extLst>
              <a:ext uri="{FF2B5EF4-FFF2-40B4-BE49-F238E27FC236}">
                <a16:creationId xmlns:a16="http://schemas.microsoft.com/office/drawing/2014/main" id="{394B6F3D-DD1D-F7A6-A577-19F6183195F2}"/>
              </a:ext>
            </a:extLst>
          </p:cNvPr>
          <p:cNvPicPr>
            <a:picLocks noChangeAspect="1"/>
          </p:cNvPicPr>
          <p:nvPr/>
        </p:nvPicPr>
        <p:blipFill>
          <a:blip r:embed="rId2"/>
          <a:stretch>
            <a:fillRect/>
          </a:stretch>
        </p:blipFill>
        <p:spPr>
          <a:xfrm>
            <a:off x="2997499" y="1650630"/>
            <a:ext cx="5795800" cy="3249161"/>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More concepts</a:t>
            </a:r>
            <a:endParaRPr dirty="0"/>
          </a:p>
        </p:txBody>
      </p:sp>
    </p:spTree>
    <p:extLst>
      <p:ext uri="{BB962C8B-B14F-4D97-AF65-F5344CB8AC3E}">
        <p14:creationId xmlns:p14="http://schemas.microsoft.com/office/powerpoint/2010/main" val="184475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1481483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08235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normAutofit lnSpcReduction="10000"/>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3"/>
              </a:rPr>
              <a:t>https://aws.amazon.com/</a:t>
            </a:r>
            <a:r>
              <a:rPr lang="en-US" dirty="0"/>
              <a:t> </a:t>
            </a:r>
          </a:p>
          <a:p>
            <a:r>
              <a:rPr lang="en-US" dirty="0"/>
              <a:t>Google cloud</a:t>
            </a:r>
          </a:p>
          <a:p>
            <a:pPr lvl="1"/>
            <a:r>
              <a:rPr lang="en-US" dirty="0">
                <a:hlinkClick r:id="rId4"/>
              </a:rPr>
              <a:t>https://cloud.google.com/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pic>
        <p:nvPicPr>
          <p:cNvPr id="1026" name="Picture 2" descr="How Are You Comparing the Big Three Cloud Providers? - VMware Aria Cost  powered by CloudHealth">
            <a:extLst>
              <a:ext uri="{FF2B5EF4-FFF2-40B4-BE49-F238E27FC236}">
                <a16:creationId xmlns:a16="http://schemas.microsoft.com/office/drawing/2014/main" id="{0E4A6CC8-3DE0-931B-4D5D-0580D9767A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8320" y="1539239"/>
            <a:ext cx="38100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0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238760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4413CE2-2ACA-B1BA-DEA7-5EA61A0D700B}"/>
              </a:ext>
            </a:extLst>
          </p:cNvPr>
          <p:cNvPicPr>
            <a:picLocks noGrp="1" noChangeAspect="1"/>
          </p:cNvPicPr>
          <p:nvPr>
            <p:ph idx="1"/>
          </p:nvPr>
        </p:nvPicPr>
        <p:blipFill>
          <a:blip r:embed="rId3"/>
          <a:stretch>
            <a:fillRect/>
          </a:stretch>
        </p:blipFill>
        <p:spPr>
          <a:xfrm>
            <a:off x="4380945" y="384503"/>
            <a:ext cx="7637875" cy="5856847"/>
          </a:xfrm>
        </p:spPr>
      </p:pic>
      <p:sp>
        <p:nvSpPr>
          <p:cNvPr id="2" name="Title 1">
            <a:extLst>
              <a:ext uri="{FF2B5EF4-FFF2-40B4-BE49-F238E27FC236}">
                <a16:creationId xmlns:a16="http://schemas.microsoft.com/office/drawing/2014/main" id="{35A7EE20-47DD-5E56-B9D4-5EF04701E79A}"/>
              </a:ext>
            </a:extLst>
          </p:cNvPr>
          <p:cNvSpPr>
            <a:spLocks noGrp="1"/>
          </p:cNvSpPr>
          <p:nvPr>
            <p:ph type="title"/>
          </p:nvPr>
        </p:nvSpPr>
        <p:spPr>
          <a:xfrm>
            <a:off x="630380" y="474681"/>
            <a:ext cx="3172693" cy="1645065"/>
          </a:xfrm>
        </p:spPr>
        <p:txBody>
          <a:bodyPr>
            <a:normAutofit fontScale="90000"/>
          </a:bodyPr>
          <a:lstStyle/>
          <a:p>
            <a:r>
              <a:rPr lang="en-US" dirty="0">
                <a:ea typeface="ＭＳ Ｐゴシック" charset="0"/>
              </a:rPr>
              <a:t>Amazon Web Services (AWS)</a:t>
            </a:r>
            <a:endParaRPr lang="en-US" dirty="0"/>
          </a:p>
        </p:txBody>
      </p:sp>
      <p:sp>
        <p:nvSpPr>
          <p:cNvPr id="3" name="Rectangle 2">
            <a:extLst>
              <a:ext uri="{FF2B5EF4-FFF2-40B4-BE49-F238E27FC236}">
                <a16:creationId xmlns:a16="http://schemas.microsoft.com/office/drawing/2014/main" id="{160BFC8E-7984-DE55-3CEF-FB019C7BE6B8}"/>
              </a:ext>
            </a:extLst>
          </p:cNvPr>
          <p:cNvSpPr/>
          <p:nvPr/>
        </p:nvSpPr>
        <p:spPr>
          <a:xfrm>
            <a:off x="5752618" y="1698049"/>
            <a:ext cx="343382" cy="138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CD3DB84-AE47-1E54-E823-93A1D6B70A73}"/>
              </a:ext>
            </a:extLst>
          </p:cNvPr>
          <p:cNvSpPr/>
          <p:nvPr/>
        </p:nvSpPr>
        <p:spPr>
          <a:xfrm>
            <a:off x="5787034" y="3723496"/>
            <a:ext cx="343382" cy="138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ow Are You Comparing the Big Three Cloud Providers? - VMware Aria Cost  powered by CloudHealth">
            <a:extLst>
              <a:ext uri="{FF2B5EF4-FFF2-40B4-BE49-F238E27FC236}">
                <a16:creationId xmlns:a16="http://schemas.microsoft.com/office/drawing/2014/main" id="{3B0D66E5-7C8B-E3EA-4D86-F74DF886CE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873" r="49764"/>
          <a:stretch/>
        </p:blipFill>
        <p:spPr bwMode="auto">
          <a:xfrm>
            <a:off x="806919" y="2505695"/>
            <a:ext cx="1913988" cy="1614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9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356908"/>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BCBDB91A-9B26-824C-84F1-38A40AE60A56}" vid="{D4184701-6EB9-C840-884B-4BABDB359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3050</TotalTime>
  <Words>3715</Words>
  <Application>Microsoft Macintosh PowerPoint</Application>
  <PresentationFormat>Widescreen</PresentationFormat>
  <Paragraphs>412</Paragraphs>
  <Slides>70</Slides>
  <Notes>47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ＭＳ Ｐゴシック</vt:lpstr>
      <vt:lpstr>ヒラギノ角ゴ ProN W3</vt:lpstr>
      <vt:lpstr>Arial</vt:lpstr>
      <vt:lpstr>Calibri</vt:lpstr>
      <vt:lpstr>Calibri Light</vt:lpstr>
      <vt:lpstr>Consolas</vt:lpstr>
      <vt:lpstr>Google Sans</vt:lpstr>
      <vt:lpstr>Segoe UI</vt:lpstr>
      <vt:lpstr>Slack-Lato</vt:lpstr>
      <vt:lpstr>1_Office Theme</vt:lpstr>
      <vt:lpstr>PowerPoint Presentation</vt:lpstr>
      <vt:lpstr>Motivation for using cloud computing in this course </vt:lpstr>
      <vt:lpstr>Learning Objectives</vt:lpstr>
      <vt:lpstr>PowerPoint Presentation</vt:lpstr>
      <vt:lpstr>About DNA and computers</vt:lpstr>
      <vt:lpstr>What is the general biomedical scientist to do?</vt:lpstr>
      <vt:lpstr>Cloud computing providers</vt:lpstr>
      <vt:lpstr>Amazon Web Services (AWS)</vt:lpstr>
      <vt:lpstr>Amazon Web Services (AWS)</vt:lpstr>
      <vt:lpstr>EC2 (ECC)</vt:lpstr>
      <vt:lpstr>Types of volumes on your instance (rented computer)</vt:lpstr>
      <vt:lpstr>PowerPoint Presentation</vt:lpstr>
      <vt:lpstr>Some of the challenges of cloud computing:</vt:lpstr>
      <vt:lpstr>Some of the advantages of cloud computing:</vt:lpstr>
      <vt:lpstr>Quick summary</vt:lpstr>
      <vt:lpstr>What is difference between the 'Start', 'Stop', 'Reboot', and 'Terminate' (Instance States)?</vt:lpstr>
      <vt:lpstr>What is an AMI/snapshot?</vt:lpstr>
      <vt:lpstr>What is an AMI/snapshot?</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MyHoang)</vt:lpstr>
      <vt:lpstr>Choose an AMI – Find the cshl-seqtec-2024 AMI in the My AMIs</vt:lpstr>
      <vt:lpstr>Choose “m6a.xlarge” instance type, then "Next: Configure Instance Details".</vt:lpstr>
      <vt:lpstr>PowerPoint Presentation</vt:lpstr>
      <vt:lpstr>Choose an existing key pair: ”cshl_2024_student"</vt:lpstr>
      <vt:lpstr>PowerPoint Presentation</vt:lpstr>
      <vt:lpstr>Select an Existing Security Group, choose "SSH/HTTP/Jupyter". Then hit "Review and Launch". </vt:lpstr>
      <vt:lpstr>You should see 1x 60 GiB root volume and 1x 500 GiB EBS volume as the two storage volumes. Both of type gp3. </vt:lpstr>
      <vt:lpstr>PowerPoint Presentation</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Congratulations, you just fire your own instance!! </vt:lpstr>
      <vt:lpstr>Steps</vt:lpstr>
      <vt:lpstr>Logging into your instance</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More concepts</vt:lpstr>
      <vt:lpstr>Key AWS concepts and terminology</vt:lpstr>
      <vt:lpstr>Key AWS concepts and terminology</vt:lpstr>
      <vt:lpstr>Key AWS concepts and terminology</vt:lpstr>
      <vt:lpstr>What is a Region?</vt:lpstr>
      <vt:lpstr>What is a Region?</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Griffith, Obi</dc:creator>
  <cp:lastModifiedBy>Hoang, My</cp:lastModifiedBy>
  <cp:revision>19</cp:revision>
  <dcterms:created xsi:type="dcterms:W3CDTF">2023-11-02T15:52:44Z</dcterms:created>
  <dcterms:modified xsi:type="dcterms:W3CDTF">2024-11-13T06:36:02Z</dcterms:modified>
</cp:coreProperties>
</file>